
<file path=[Content_Types].xml><?xml version="1.0" encoding="utf-8"?>
<Types xmlns="http://schemas.openxmlformats.org/package/2006/content-types">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1"/>
  </p:notesMasterIdLst>
  <p:handoutMasterIdLst>
    <p:handoutMasterId r:id="rId22"/>
  </p:handoutMasterIdLst>
  <p:sldIdLst>
    <p:sldId id="291" r:id="rId2"/>
    <p:sldId id="292" r:id="rId3"/>
    <p:sldId id="294" r:id="rId4"/>
    <p:sldId id="322" r:id="rId5"/>
    <p:sldId id="293" r:id="rId6"/>
    <p:sldId id="326" r:id="rId7"/>
    <p:sldId id="319" r:id="rId8"/>
    <p:sldId id="327" r:id="rId9"/>
    <p:sldId id="320" r:id="rId10"/>
    <p:sldId id="323" r:id="rId11"/>
    <p:sldId id="321" r:id="rId12"/>
    <p:sldId id="310" r:id="rId13"/>
    <p:sldId id="311" r:id="rId14"/>
    <p:sldId id="317" r:id="rId15"/>
    <p:sldId id="312" r:id="rId16"/>
    <p:sldId id="313" r:id="rId17"/>
    <p:sldId id="324" r:id="rId18"/>
    <p:sldId id="318" r:id="rId19"/>
    <p:sldId id="314" r:id="rId20"/>
  </p:sldIdLst>
  <p:sldSz cx="12192000" cy="6858000"/>
  <p:notesSz cx="6858000" cy="9144000"/>
  <p:custDataLst>
    <p:tags r:id="rId23"/>
  </p:custDataLst>
  <p:defaultTextStyle>
    <a:defPPr>
      <a:defRPr lang="hu-HU"/>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99"/>
    <a:srgbClr val="5D5D5D"/>
    <a:srgbClr val="86C440"/>
    <a:srgbClr val="29AAE3"/>
    <a:srgbClr val="FF6600"/>
    <a:srgbClr val="C5E3A5"/>
    <a:srgbClr val="FFFF66"/>
    <a:srgbClr val="294356"/>
    <a:srgbClr val="426992"/>
    <a:srgbClr val="5C81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FCD5A7-1097-4D26-B381-966FF0B67B75}" v="198" dt="2024-02-27T14:23:04.393"/>
  </p1510:revLst>
</p1510:revInfo>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Világos stílus 1 – 1. jelölőszín">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éma alapján készült stílus 1 – 1. jelölőszín">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éma alapján készült stílus 2 – 1. jelölőszín">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C89EF96-8CEA-46FF-86C4-4CE0E7609802}" styleName="Világos stílus 3 – 1. jelölőszín">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025" autoAdjust="0"/>
    <p:restoredTop sz="89884" autoAdjust="0"/>
  </p:normalViewPr>
  <p:slideViewPr>
    <p:cSldViewPr>
      <p:cViewPr>
        <p:scale>
          <a:sx n="70" d="100"/>
          <a:sy n="70" d="100"/>
        </p:scale>
        <p:origin x="182" y="42"/>
      </p:cViewPr>
      <p:guideLst>
        <p:guide orient="horz" pos="2160"/>
        <p:guide pos="3840"/>
      </p:guideLst>
    </p:cSldViewPr>
  </p:slideViewPr>
  <p:outlineViewPr>
    <p:cViewPr>
      <p:scale>
        <a:sx n="33" d="100"/>
        <a:sy n="33" d="100"/>
      </p:scale>
      <p:origin x="0" y="-9423"/>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5" d="100"/>
          <a:sy n="65" d="100"/>
        </p:scale>
        <p:origin x="3291" y="6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 Ann Gutierrez" userId="3e5e91c7-4675-4708-b37f-b0a6dd9135fc" providerId="ADAL" clId="{B8FCD5A7-1097-4D26-B381-966FF0B67B75}"/>
    <pc:docChg chg="undo redo custSel modSld">
      <pc:chgData name="Jo Ann Gutierrez" userId="3e5e91c7-4675-4708-b37f-b0a6dd9135fc" providerId="ADAL" clId="{B8FCD5A7-1097-4D26-B381-966FF0B67B75}" dt="2024-02-27T14:23:04.393" v="459" actId="20577"/>
      <pc:docMkLst>
        <pc:docMk/>
      </pc:docMkLst>
      <pc:sldChg chg="modSp modAnim">
        <pc:chgData name="Jo Ann Gutierrez" userId="3e5e91c7-4675-4708-b37f-b0a6dd9135fc" providerId="ADAL" clId="{B8FCD5A7-1097-4D26-B381-966FF0B67B75}" dt="2024-02-26T20:27:25.282" v="429" actId="20577"/>
        <pc:sldMkLst>
          <pc:docMk/>
          <pc:sldMk cId="757949289" sldId="292"/>
        </pc:sldMkLst>
        <pc:spChg chg="mod">
          <ac:chgData name="Jo Ann Gutierrez" userId="3e5e91c7-4675-4708-b37f-b0a6dd9135fc" providerId="ADAL" clId="{B8FCD5A7-1097-4D26-B381-966FF0B67B75}" dt="2024-02-26T20:27:25.282" v="429" actId="20577"/>
          <ac:spMkLst>
            <pc:docMk/>
            <pc:sldMk cId="757949289" sldId="292"/>
            <ac:spMk id="2" creationId="{00000000-0000-0000-0000-000000000000}"/>
          </ac:spMkLst>
        </pc:spChg>
      </pc:sldChg>
      <pc:sldChg chg="addSp modSp mod modAnim">
        <pc:chgData name="Jo Ann Gutierrez" userId="3e5e91c7-4675-4708-b37f-b0a6dd9135fc" providerId="ADAL" clId="{B8FCD5A7-1097-4D26-B381-966FF0B67B75}" dt="2024-02-26T19:45:08.089" v="159" actId="1076"/>
        <pc:sldMkLst>
          <pc:docMk/>
          <pc:sldMk cId="3479059878" sldId="293"/>
        </pc:sldMkLst>
        <pc:spChg chg="mod">
          <ac:chgData name="Jo Ann Gutierrez" userId="3e5e91c7-4675-4708-b37f-b0a6dd9135fc" providerId="ADAL" clId="{B8FCD5A7-1097-4D26-B381-966FF0B67B75}" dt="2024-02-26T19:45:08.089" v="159" actId="1076"/>
          <ac:spMkLst>
            <pc:docMk/>
            <pc:sldMk cId="3479059878" sldId="293"/>
            <ac:spMk id="2" creationId="{00000000-0000-0000-0000-000000000000}"/>
          </ac:spMkLst>
        </pc:spChg>
        <pc:spChg chg="add mod ord">
          <ac:chgData name="Jo Ann Gutierrez" userId="3e5e91c7-4675-4708-b37f-b0a6dd9135fc" providerId="ADAL" clId="{B8FCD5A7-1097-4D26-B381-966FF0B67B75}" dt="2024-02-26T19:43:27.982" v="155" actId="1076"/>
          <ac:spMkLst>
            <pc:docMk/>
            <pc:sldMk cId="3479059878" sldId="293"/>
            <ac:spMk id="3" creationId="{3F4EAB9B-7F05-3850-E829-634316FE6C8F}"/>
          </ac:spMkLst>
        </pc:spChg>
      </pc:sldChg>
      <pc:sldChg chg="addSp modSp mod">
        <pc:chgData name="Jo Ann Gutierrez" userId="3e5e91c7-4675-4708-b37f-b0a6dd9135fc" providerId="ADAL" clId="{B8FCD5A7-1097-4D26-B381-966FF0B67B75}" dt="2024-02-26T20:07:37.321" v="314" actId="6549"/>
        <pc:sldMkLst>
          <pc:docMk/>
          <pc:sldMk cId="576872585" sldId="310"/>
        </pc:sldMkLst>
        <pc:spChg chg="add mod">
          <ac:chgData name="Jo Ann Gutierrez" userId="3e5e91c7-4675-4708-b37f-b0a6dd9135fc" providerId="ADAL" clId="{B8FCD5A7-1097-4D26-B381-966FF0B67B75}" dt="2024-02-26T20:07:37.321" v="314" actId="6549"/>
          <ac:spMkLst>
            <pc:docMk/>
            <pc:sldMk cId="576872585" sldId="310"/>
            <ac:spMk id="2" creationId="{7AF8731C-60B4-D426-D8CC-ABC98225F59F}"/>
          </ac:spMkLst>
        </pc:spChg>
      </pc:sldChg>
      <pc:sldChg chg="addSp delSp modSp mod">
        <pc:chgData name="Jo Ann Gutierrez" userId="3e5e91c7-4675-4708-b37f-b0a6dd9135fc" providerId="ADAL" clId="{B8FCD5A7-1097-4D26-B381-966FF0B67B75}" dt="2024-02-26T20:34:45.446" v="453" actId="1076"/>
        <pc:sldMkLst>
          <pc:docMk/>
          <pc:sldMk cId="1130491863" sldId="311"/>
        </pc:sldMkLst>
        <pc:spChg chg="mod">
          <ac:chgData name="Jo Ann Gutierrez" userId="3e5e91c7-4675-4708-b37f-b0a6dd9135fc" providerId="ADAL" clId="{B8FCD5A7-1097-4D26-B381-966FF0B67B75}" dt="2024-02-26T20:15:04.891" v="344" actId="14100"/>
          <ac:spMkLst>
            <pc:docMk/>
            <pc:sldMk cId="1130491863" sldId="311"/>
            <ac:spMk id="2" creationId="{00000000-0000-0000-0000-000000000000}"/>
          </ac:spMkLst>
        </pc:spChg>
        <pc:spChg chg="add del mod ord">
          <ac:chgData name="Jo Ann Gutierrez" userId="3e5e91c7-4675-4708-b37f-b0a6dd9135fc" providerId="ADAL" clId="{B8FCD5A7-1097-4D26-B381-966FF0B67B75}" dt="2024-02-26T20:29:06.381" v="430" actId="21"/>
          <ac:spMkLst>
            <pc:docMk/>
            <pc:sldMk cId="1130491863" sldId="311"/>
            <ac:spMk id="3" creationId="{7C2AA188-C66F-85F0-5465-31AE80076E68}"/>
          </ac:spMkLst>
        </pc:spChg>
        <pc:spChg chg="add del mod">
          <ac:chgData name="Jo Ann Gutierrez" userId="3e5e91c7-4675-4708-b37f-b0a6dd9135fc" providerId="ADAL" clId="{B8FCD5A7-1097-4D26-B381-966FF0B67B75}" dt="2024-02-26T20:34:39.797" v="452" actId="21"/>
          <ac:spMkLst>
            <pc:docMk/>
            <pc:sldMk cId="1130491863" sldId="311"/>
            <ac:spMk id="6" creationId="{CF90ED77-18CF-3904-F59B-245F9CA69ECF}"/>
          </ac:spMkLst>
        </pc:spChg>
        <pc:spChg chg="add mod">
          <ac:chgData name="Jo Ann Gutierrez" userId="3e5e91c7-4675-4708-b37f-b0a6dd9135fc" providerId="ADAL" clId="{B8FCD5A7-1097-4D26-B381-966FF0B67B75}" dt="2024-02-26T20:34:45.446" v="453" actId="1076"/>
          <ac:spMkLst>
            <pc:docMk/>
            <pc:sldMk cId="1130491863" sldId="311"/>
            <ac:spMk id="7" creationId="{3DA30853-E7FC-638B-4870-E518CAFEEF45}"/>
          </ac:spMkLst>
        </pc:spChg>
      </pc:sldChg>
      <pc:sldChg chg="modSp modAnim">
        <pc:chgData name="Jo Ann Gutierrez" userId="3e5e91c7-4675-4708-b37f-b0a6dd9135fc" providerId="ADAL" clId="{B8FCD5A7-1097-4D26-B381-966FF0B67B75}" dt="2024-02-27T14:23:04.393" v="459" actId="20577"/>
        <pc:sldMkLst>
          <pc:docMk/>
          <pc:sldMk cId="900562283" sldId="312"/>
        </pc:sldMkLst>
        <pc:spChg chg="mod">
          <ac:chgData name="Jo Ann Gutierrez" userId="3e5e91c7-4675-4708-b37f-b0a6dd9135fc" providerId="ADAL" clId="{B8FCD5A7-1097-4D26-B381-966FF0B67B75}" dt="2024-02-27T14:23:04.393" v="459" actId="20577"/>
          <ac:spMkLst>
            <pc:docMk/>
            <pc:sldMk cId="900562283" sldId="312"/>
            <ac:spMk id="2" creationId="{00000000-0000-0000-0000-000000000000}"/>
          </ac:spMkLst>
        </pc:spChg>
      </pc:sldChg>
      <pc:sldChg chg="addSp modSp modAnim">
        <pc:chgData name="Jo Ann Gutierrez" userId="3e5e91c7-4675-4708-b37f-b0a6dd9135fc" providerId="ADAL" clId="{B8FCD5A7-1097-4D26-B381-966FF0B67B75}" dt="2024-02-26T20:29:15.931" v="431"/>
        <pc:sldMkLst>
          <pc:docMk/>
          <pc:sldMk cId="1395319347" sldId="313"/>
        </pc:sldMkLst>
        <pc:spChg chg="mod">
          <ac:chgData name="Jo Ann Gutierrez" userId="3e5e91c7-4675-4708-b37f-b0a6dd9135fc" providerId="ADAL" clId="{B8FCD5A7-1097-4D26-B381-966FF0B67B75}" dt="2024-02-26T19:09:20.824" v="57" actId="20577"/>
          <ac:spMkLst>
            <pc:docMk/>
            <pc:sldMk cId="1395319347" sldId="313"/>
            <ac:spMk id="2" creationId="{00000000-0000-0000-0000-000000000000}"/>
          </ac:spMkLst>
        </pc:spChg>
        <pc:spChg chg="add mod">
          <ac:chgData name="Jo Ann Gutierrez" userId="3e5e91c7-4675-4708-b37f-b0a6dd9135fc" providerId="ADAL" clId="{B8FCD5A7-1097-4D26-B381-966FF0B67B75}" dt="2024-02-26T20:29:15.931" v="431"/>
          <ac:spMkLst>
            <pc:docMk/>
            <pc:sldMk cId="1395319347" sldId="313"/>
            <ac:spMk id="3" creationId="{432E2E88-CB81-122F-ECE6-A581397942BC}"/>
          </ac:spMkLst>
        </pc:spChg>
      </pc:sldChg>
      <pc:sldChg chg="addSp delSp modSp mod">
        <pc:chgData name="Jo Ann Gutierrez" userId="3e5e91c7-4675-4708-b37f-b0a6dd9135fc" providerId="ADAL" clId="{B8FCD5A7-1097-4D26-B381-966FF0B67B75}" dt="2024-02-26T20:32:43.852" v="442"/>
        <pc:sldMkLst>
          <pc:docMk/>
          <pc:sldMk cId="3450619255" sldId="317"/>
        </pc:sldMkLst>
        <pc:spChg chg="add del">
          <ac:chgData name="Jo Ann Gutierrez" userId="3e5e91c7-4675-4708-b37f-b0a6dd9135fc" providerId="ADAL" clId="{B8FCD5A7-1097-4D26-B381-966FF0B67B75}" dt="2024-02-26T20:16:07.607" v="348" actId="22"/>
          <ac:spMkLst>
            <pc:docMk/>
            <pc:sldMk cId="3450619255" sldId="317"/>
            <ac:spMk id="4" creationId="{A70C3367-F3EA-4B06-48B8-CF9D06A1F62E}"/>
          </ac:spMkLst>
        </pc:spChg>
        <pc:spChg chg="add mod">
          <ac:chgData name="Jo Ann Gutierrez" userId="3e5e91c7-4675-4708-b37f-b0a6dd9135fc" providerId="ADAL" clId="{B8FCD5A7-1097-4D26-B381-966FF0B67B75}" dt="2024-02-26T20:32:43.852" v="442"/>
          <ac:spMkLst>
            <pc:docMk/>
            <pc:sldMk cId="3450619255" sldId="317"/>
            <ac:spMk id="6" creationId="{0D3FA99B-FC6C-D0F5-0513-4CD470F2D744}"/>
          </ac:spMkLst>
        </pc:spChg>
      </pc:sldChg>
      <pc:sldChg chg="addSp modSp mod">
        <pc:chgData name="Jo Ann Gutierrez" userId="3e5e91c7-4675-4708-b37f-b0a6dd9135fc" providerId="ADAL" clId="{B8FCD5A7-1097-4D26-B381-966FF0B67B75}" dt="2024-02-26T19:46:51.832" v="181" actId="14100"/>
        <pc:sldMkLst>
          <pc:docMk/>
          <pc:sldMk cId="1116927916" sldId="319"/>
        </pc:sldMkLst>
        <pc:spChg chg="add mod">
          <ac:chgData name="Jo Ann Gutierrez" userId="3e5e91c7-4675-4708-b37f-b0a6dd9135fc" providerId="ADAL" clId="{B8FCD5A7-1097-4D26-B381-966FF0B67B75}" dt="2024-02-26T19:46:51.832" v="181" actId="14100"/>
          <ac:spMkLst>
            <pc:docMk/>
            <pc:sldMk cId="1116927916" sldId="319"/>
            <ac:spMk id="4" creationId="{22736D19-F964-848D-5993-07E0CF93592F}"/>
          </ac:spMkLst>
        </pc:spChg>
        <pc:spChg chg="mod">
          <ac:chgData name="Jo Ann Gutierrez" userId="3e5e91c7-4675-4708-b37f-b0a6dd9135fc" providerId="ADAL" clId="{B8FCD5A7-1097-4D26-B381-966FF0B67B75}" dt="2024-02-26T19:46:15.153" v="166" actId="1076"/>
          <ac:spMkLst>
            <pc:docMk/>
            <pc:sldMk cId="1116927916" sldId="319"/>
            <ac:spMk id="6" creationId="{9863EEFA-1CAD-7B59-6A1A-EDC8337B0E27}"/>
          </ac:spMkLst>
        </pc:spChg>
      </pc:sldChg>
      <pc:sldChg chg="addSp modSp mod">
        <pc:chgData name="Jo Ann Gutierrez" userId="3e5e91c7-4675-4708-b37f-b0a6dd9135fc" providerId="ADAL" clId="{B8FCD5A7-1097-4D26-B381-966FF0B67B75}" dt="2024-02-26T19:49:09.927" v="206" actId="20577"/>
        <pc:sldMkLst>
          <pc:docMk/>
          <pc:sldMk cId="1208667425" sldId="320"/>
        </pc:sldMkLst>
        <pc:spChg chg="add mod">
          <ac:chgData name="Jo Ann Gutierrez" userId="3e5e91c7-4675-4708-b37f-b0a6dd9135fc" providerId="ADAL" clId="{B8FCD5A7-1097-4D26-B381-966FF0B67B75}" dt="2024-02-26T19:49:09.927" v="206" actId="20577"/>
          <ac:spMkLst>
            <pc:docMk/>
            <pc:sldMk cId="1208667425" sldId="320"/>
            <ac:spMk id="3" creationId="{7AF8731C-60B4-D426-D8CC-ABC98225F59F}"/>
          </ac:spMkLst>
        </pc:spChg>
        <pc:spChg chg="add mod">
          <ac:chgData name="Jo Ann Gutierrez" userId="3e5e91c7-4675-4708-b37f-b0a6dd9135fc" providerId="ADAL" clId="{B8FCD5A7-1097-4D26-B381-966FF0B67B75}" dt="2024-02-26T19:48:58.088" v="204" actId="20577"/>
          <ac:spMkLst>
            <pc:docMk/>
            <pc:sldMk cId="1208667425" sldId="320"/>
            <ac:spMk id="4" creationId="{9D340669-EA6C-705F-96B4-C34CA49B562D}"/>
          </ac:spMkLst>
        </pc:spChg>
      </pc:sldChg>
      <pc:sldChg chg="addSp modSp mod">
        <pc:chgData name="Jo Ann Gutierrez" userId="3e5e91c7-4675-4708-b37f-b0a6dd9135fc" providerId="ADAL" clId="{B8FCD5A7-1097-4D26-B381-966FF0B67B75}" dt="2024-02-26T19:52:48.922" v="245" actId="1076"/>
        <pc:sldMkLst>
          <pc:docMk/>
          <pc:sldMk cId="813063122" sldId="321"/>
        </pc:sldMkLst>
        <pc:spChg chg="add mod">
          <ac:chgData name="Jo Ann Gutierrez" userId="3e5e91c7-4675-4708-b37f-b0a6dd9135fc" providerId="ADAL" clId="{B8FCD5A7-1097-4D26-B381-966FF0B67B75}" dt="2024-02-26T19:51:04.493" v="230" actId="20577"/>
          <ac:spMkLst>
            <pc:docMk/>
            <pc:sldMk cId="813063122" sldId="321"/>
            <ac:spMk id="3" creationId="{DF5794C9-E1C6-BD3E-C939-63E05DBEE98C}"/>
          </ac:spMkLst>
        </pc:spChg>
        <pc:spChg chg="add mod">
          <ac:chgData name="Jo Ann Gutierrez" userId="3e5e91c7-4675-4708-b37f-b0a6dd9135fc" providerId="ADAL" clId="{B8FCD5A7-1097-4D26-B381-966FF0B67B75}" dt="2024-02-26T19:51:36.536" v="240" actId="20577"/>
          <ac:spMkLst>
            <pc:docMk/>
            <pc:sldMk cId="813063122" sldId="321"/>
            <ac:spMk id="4" creationId="{166626BC-1B68-2C05-381E-09DC344BF998}"/>
          </ac:spMkLst>
        </pc:spChg>
        <pc:spChg chg="add mod">
          <ac:chgData name="Jo Ann Gutierrez" userId="3e5e91c7-4675-4708-b37f-b0a6dd9135fc" providerId="ADAL" clId="{B8FCD5A7-1097-4D26-B381-966FF0B67B75}" dt="2024-02-26T19:52:48.922" v="245" actId="1076"/>
          <ac:spMkLst>
            <pc:docMk/>
            <pc:sldMk cId="813063122" sldId="321"/>
            <ac:spMk id="6" creationId="{910B2A9E-5A4D-7B72-D339-CB33CD55B45D}"/>
          </ac:spMkLst>
        </pc:spChg>
      </pc:sldChg>
      <pc:sldChg chg="addSp modSp mod">
        <pc:chgData name="Jo Ann Gutierrez" userId="3e5e91c7-4675-4708-b37f-b0a6dd9135fc" providerId="ADAL" clId="{B8FCD5A7-1097-4D26-B381-966FF0B67B75}" dt="2024-02-26T19:50:33.424" v="223" actId="20577"/>
        <pc:sldMkLst>
          <pc:docMk/>
          <pc:sldMk cId="2104183083" sldId="323"/>
        </pc:sldMkLst>
        <pc:spChg chg="add mod">
          <ac:chgData name="Jo Ann Gutierrez" userId="3e5e91c7-4675-4708-b37f-b0a6dd9135fc" providerId="ADAL" clId="{B8FCD5A7-1097-4D26-B381-966FF0B67B75}" dt="2024-02-26T19:49:38.048" v="212" actId="20577"/>
          <ac:spMkLst>
            <pc:docMk/>
            <pc:sldMk cId="2104183083" sldId="323"/>
            <ac:spMk id="3" creationId="{2F9E6757-7FD0-CEF2-B37A-0AF1040E708C}"/>
          </ac:spMkLst>
        </pc:spChg>
        <pc:spChg chg="add mod">
          <ac:chgData name="Jo Ann Gutierrez" userId="3e5e91c7-4675-4708-b37f-b0a6dd9135fc" providerId="ADAL" clId="{B8FCD5A7-1097-4D26-B381-966FF0B67B75}" dt="2024-02-26T19:50:13.863" v="219" actId="20577"/>
          <ac:spMkLst>
            <pc:docMk/>
            <pc:sldMk cId="2104183083" sldId="323"/>
            <ac:spMk id="4" creationId="{4AA40597-8ADC-CD47-1051-DD9C5CB81447}"/>
          </ac:spMkLst>
        </pc:spChg>
        <pc:spChg chg="add mod">
          <ac:chgData name="Jo Ann Gutierrez" userId="3e5e91c7-4675-4708-b37f-b0a6dd9135fc" providerId="ADAL" clId="{B8FCD5A7-1097-4D26-B381-966FF0B67B75}" dt="2024-02-26T19:50:33.424" v="223" actId="20577"/>
          <ac:spMkLst>
            <pc:docMk/>
            <pc:sldMk cId="2104183083" sldId="323"/>
            <ac:spMk id="6" creationId="{AFDDF887-8078-2C8D-CAF8-109A2447CEBF}"/>
          </ac:spMkLst>
        </pc:spChg>
      </pc:sldChg>
      <pc:sldChg chg="addSp delSp modSp mod">
        <pc:chgData name="Jo Ann Gutierrez" userId="3e5e91c7-4675-4708-b37f-b0a6dd9135fc" providerId="ADAL" clId="{B8FCD5A7-1097-4D26-B381-966FF0B67B75}" dt="2024-02-26T19:45:44.896" v="163" actId="20577"/>
        <pc:sldMkLst>
          <pc:docMk/>
          <pc:sldMk cId="3983794210" sldId="326"/>
        </pc:sldMkLst>
        <pc:spChg chg="add mod">
          <ac:chgData name="Jo Ann Gutierrez" userId="3e5e91c7-4675-4708-b37f-b0a6dd9135fc" providerId="ADAL" clId="{B8FCD5A7-1097-4D26-B381-966FF0B67B75}" dt="2024-02-26T19:45:44.896" v="163" actId="20577"/>
          <ac:spMkLst>
            <pc:docMk/>
            <pc:sldMk cId="3983794210" sldId="326"/>
            <ac:spMk id="4" creationId="{897B779A-A927-0160-3672-DD93AED8FF68}"/>
          </ac:spMkLst>
        </pc:spChg>
        <pc:picChg chg="add del mod">
          <ac:chgData name="Jo Ann Gutierrez" userId="3e5e91c7-4675-4708-b37f-b0a6dd9135fc" providerId="ADAL" clId="{B8FCD5A7-1097-4D26-B381-966FF0B67B75}" dt="2024-02-26T19:44:38.003" v="158" actId="478"/>
          <ac:picMkLst>
            <pc:docMk/>
            <pc:sldMk cId="3983794210" sldId="326"/>
            <ac:picMk id="3" creationId="{37115486-3ACF-504B-BA52-2ADC502F9A27}"/>
          </ac:picMkLst>
        </pc:picChg>
      </pc:sldChg>
      <pc:sldChg chg="addSp modSp mod">
        <pc:chgData name="Jo Ann Gutierrez" userId="3e5e91c7-4675-4708-b37f-b0a6dd9135fc" providerId="ADAL" clId="{B8FCD5A7-1097-4D26-B381-966FF0B67B75}" dt="2024-02-26T19:47:28.737" v="190" actId="14100"/>
        <pc:sldMkLst>
          <pc:docMk/>
          <pc:sldMk cId="3908171658" sldId="327"/>
        </pc:sldMkLst>
        <pc:spChg chg="add mod">
          <ac:chgData name="Jo Ann Gutierrez" userId="3e5e91c7-4675-4708-b37f-b0a6dd9135fc" providerId="ADAL" clId="{B8FCD5A7-1097-4D26-B381-966FF0B67B75}" dt="2024-02-26T19:47:28.737" v="190" actId="14100"/>
          <ac:spMkLst>
            <pc:docMk/>
            <pc:sldMk cId="3908171658" sldId="327"/>
            <ac:spMk id="3" creationId="{82B67DDD-4CFE-4685-BBEA-76BB56BCD97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hu-HU"/>
          </a:p>
        </p:txBody>
      </p:sp>
      <p:sp>
        <p:nvSpPr>
          <p:cNvPr id="3" name="Dátum hely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79469B4-FD7D-404D-B7B0-164E73C89D04}" type="datetimeFigureOut">
              <a:rPr lang="hu-HU"/>
              <a:pPr>
                <a:defRPr/>
              </a:pPr>
              <a:t>2024. 02. 26.</a:t>
            </a:fld>
            <a:endParaRPr lang="hu-HU"/>
          </a:p>
        </p:txBody>
      </p:sp>
      <p:sp>
        <p:nvSpPr>
          <p:cNvPr id="4" name="Élőláb hely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hu-HU"/>
          </a:p>
        </p:txBody>
      </p:sp>
      <p:sp>
        <p:nvSpPr>
          <p:cNvPr id="5" name="Dia számának hely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5DB9E7A7-A7AD-40E1-852C-777CC24A4189}" type="slidenum">
              <a:rPr lang="hu-HU"/>
              <a:pPr>
                <a:defRPr/>
              </a:pPr>
              <a:t>‹#›</a:t>
            </a:fld>
            <a:endParaRPr lang="hu-HU"/>
          </a:p>
        </p:txBody>
      </p:sp>
    </p:spTree>
    <p:extLst>
      <p:ext uri="{BB962C8B-B14F-4D97-AF65-F5344CB8AC3E}">
        <p14:creationId xmlns:p14="http://schemas.microsoft.com/office/powerpoint/2010/main" val="40789485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hu-HU"/>
          </a:p>
        </p:txBody>
      </p:sp>
      <p:sp>
        <p:nvSpPr>
          <p:cNvPr id="3" name="Dátum helye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F4941DC-7F8F-446C-9F27-B20994650D3F}" type="datetimeFigureOut">
              <a:rPr lang="hu-HU"/>
              <a:pPr>
                <a:defRPr/>
              </a:pPr>
              <a:t>2024. 02. 26.</a:t>
            </a:fld>
            <a:endParaRPr lang="hu-HU"/>
          </a:p>
        </p:txBody>
      </p:sp>
      <p:sp>
        <p:nvSpPr>
          <p:cNvPr id="4" name="Diakép helye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hu-HU" noProof="0"/>
          </a:p>
        </p:txBody>
      </p:sp>
      <p:sp>
        <p:nvSpPr>
          <p:cNvPr id="5" name="Jegyzetek hely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hu-HU" noProof="0"/>
              <a:t>Mintaszöveg szerkesztése</a:t>
            </a:r>
          </a:p>
          <a:p>
            <a:pPr lvl="1"/>
            <a:r>
              <a:rPr lang="hu-HU" noProof="0"/>
              <a:t>Második szint</a:t>
            </a:r>
          </a:p>
          <a:p>
            <a:pPr lvl="2"/>
            <a:r>
              <a:rPr lang="hu-HU" noProof="0"/>
              <a:t>Harmadik szint</a:t>
            </a:r>
          </a:p>
          <a:p>
            <a:pPr lvl="3"/>
            <a:r>
              <a:rPr lang="hu-HU" noProof="0"/>
              <a:t>Negyedik szint</a:t>
            </a:r>
          </a:p>
          <a:p>
            <a:pPr lvl="4"/>
            <a:r>
              <a:rPr lang="hu-HU" noProof="0"/>
              <a:t>Ötödik szint</a:t>
            </a:r>
          </a:p>
        </p:txBody>
      </p:sp>
      <p:sp>
        <p:nvSpPr>
          <p:cNvPr id="6" name="Élőláb hely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hu-HU"/>
          </a:p>
        </p:txBody>
      </p:sp>
      <p:sp>
        <p:nvSpPr>
          <p:cNvPr id="7" name="Dia számának hely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42CC9AE0-DA04-4555-A52A-6A694B3D8E37}" type="slidenum">
              <a:rPr lang="hu-HU"/>
              <a:pPr>
                <a:defRPr/>
              </a:pPr>
              <a:t>‹#›</a:t>
            </a:fld>
            <a:endParaRPr lang="hu-HU"/>
          </a:p>
        </p:txBody>
      </p:sp>
    </p:spTree>
    <p:extLst>
      <p:ext uri="{BB962C8B-B14F-4D97-AF65-F5344CB8AC3E}">
        <p14:creationId xmlns:p14="http://schemas.microsoft.com/office/powerpoint/2010/main" val="21741091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2CC9AE0-DA04-4555-A52A-6A694B3D8E37}" type="slidenum">
              <a:rPr lang="hu-HU" smtClean="0"/>
              <a:pPr>
                <a:defRPr/>
              </a:pPr>
              <a:t>10</a:t>
            </a:fld>
            <a:endParaRPr lang="hu-HU"/>
          </a:p>
        </p:txBody>
      </p:sp>
    </p:spTree>
    <p:extLst>
      <p:ext uri="{BB962C8B-B14F-4D97-AF65-F5344CB8AC3E}">
        <p14:creationId xmlns:p14="http://schemas.microsoft.com/office/powerpoint/2010/main" val="20353580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ímdia">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1" name="Tartalom helye 2"/>
          <p:cNvSpPr>
            <a:spLocks noGrp="1"/>
          </p:cNvSpPr>
          <p:nvPr>
            <p:ph idx="1"/>
          </p:nvPr>
        </p:nvSpPr>
        <p:spPr>
          <a:xfrm>
            <a:off x="3407701" y="4581128"/>
            <a:ext cx="8025376" cy="987592"/>
          </a:xfrm>
        </p:spPr>
        <p:txBody>
          <a:bodyPr lIns="0" rIns="0" anchor="ctr">
            <a:normAutofit/>
          </a:bodyPr>
          <a:lstStyle>
            <a:lvl1pPr marL="0" indent="0" algn="r">
              <a:buFont typeface="Wingdings" pitchFamily="2" charset="2"/>
              <a:buNone/>
              <a:defRPr sz="3200" b="0">
                <a:solidFill>
                  <a:srgbClr val="5D5D5D"/>
                </a:solidFill>
                <a:latin typeface="Open Sans"/>
                <a:cs typeface="Arial" pitchFamily="34" charset="0"/>
              </a:defRPr>
            </a:lvl1pPr>
            <a:lvl2pPr marL="742950" marR="0" indent="-285750" algn="l" defTabSz="914400" rtl="0" eaLnBrk="0" fontAlgn="base" latinLnBrk="0" hangingPunct="0">
              <a:lnSpc>
                <a:spcPct val="100000"/>
              </a:lnSpc>
              <a:spcBef>
                <a:spcPct val="20000"/>
              </a:spcBef>
              <a:spcAft>
                <a:spcPct val="0"/>
              </a:spcAft>
              <a:buClrTx/>
              <a:buSzTx/>
              <a:buFont typeface="Arial" pitchFamily="34" charset="0"/>
              <a:buChar char="–"/>
              <a:tabLst/>
              <a:defRPr sz="2000">
                <a:solidFill>
                  <a:schemeClr val="bg1"/>
                </a:solidFill>
                <a:latin typeface="Open Sans"/>
                <a:cs typeface="Arial" pitchFamily="34" charset="0"/>
              </a:defRPr>
            </a:lvl2pPr>
            <a:lvl3pPr marL="1143000" marR="0" indent="-228600" algn="l" defTabSz="914400" rtl="0" eaLnBrk="0" fontAlgn="base" latinLnBrk="0" hangingPunct="0">
              <a:lnSpc>
                <a:spcPct val="100000"/>
              </a:lnSpc>
              <a:spcBef>
                <a:spcPct val="20000"/>
              </a:spcBef>
              <a:spcAft>
                <a:spcPct val="0"/>
              </a:spcAft>
              <a:buClrTx/>
              <a:buSzTx/>
              <a:buFont typeface="Wingdings" pitchFamily="2" charset="2"/>
              <a:buChar char="§"/>
              <a:tabLst/>
              <a:defRPr sz="2000">
                <a:solidFill>
                  <a:schemeClr val="bg1"/>
                </a:solidFill>
                <a:latin typeface="Open Sans"/>
                <a:cs typeface="Arial" pitchFamily="34" charset="0"/>
              </a:defRPr>
            </a:lvl3pPr>
            <a:lvl4pPr marL="1600200" marR="0" indent="-228600" algn="l" defTabSz="914400" rtl="0" eaLnBrk="0" fontAlgn="base" latinLnBrk="0" hangingPunct="0">
              <a:lnSpc>
                <a:spcPct val="100000"/>
              </a:lnSpc>
              <a:spcBef>
                <a:spcPct val="20000"/>
              </a:spcBef>
              <a:spcAft>
                <a:spcPct val="0"/>
              </a:spcAft>
              <a:buClrTx/>
              <a:buSzTx/>
              <a:buFont typeface="Arial" pitchFamily="34" charset="0"/>
              <a:buChar char="–"/>
              <a:tabLst/>
              <a:defRPr sz="2000">
                <a:solidFill>
                  <a:schemeClr val="bg1"/>
                </a:solidFill>
                <a:latin typeface="Open Sans"/>
                <a:cs typeface="Arial" pitchFamily="34" charset="0"/>
              </a:defRPr>
            </a:lvl4pPr>
            <a:lvl5pPr marL="2057400" marR="0" indent="-228600" algn="l" defTabSz="914400" rtl="0" eaLnBrk="0" fontAlgn="base" latinLnBrk="0" hangingPunct="0">
              <a:lnSpc>
                <a:spcPct val="100000"/>
              </a:lnSpc>
              <a:spcBef>
                <a:spcPct val="20000"/>
              </a:spcBef>
              <a:spcAft>
                <a:spcPct val="0"/>
              </a:spcAft>
              <a:buClrTx/>
              <a:buSzTx/>
              <a:buFont typeface="Arial" pitchFamily="34" charset="0"/>
              <a:buChar char="»"/>
              <a:tabLst/>
              <a:defRPr sz="2000">
                <a:solidFill>
                  <a:schemeClr val="bg1"/>
                </a:solidFill>
                <a:latin typeface="Open Sans"/>
                <a:cs typeface="Arial" pitchFamily="34" charset="0"/>
              </a:defRPr>
            </a:lvl5pPr>
          </a:lstStyle>
          <a:p>
            <a:pPr lvl="0"/>
            <a:r>
              <a:rPr lang="en-US" dirty="0"/>
              <a:t>Click to edit Master text styles</a:t>
            </a:r>
          </a:p>
        </p:txBody>
      </p:sp>
      <p:sp>
        <p:nvSpPr>
          <p:cNvPr id="22" name="Cím 10"/>
          <p:cNvSpPr>
            <a:spLocks noGrp="1"/>
          </p:cNvSpPr>
          <p:nvPr>
            <p:ph type="title"/>
          </p:nvPr>
        </p:nvSpPr>
        <p:spPr>
          <a:xfrm>
            <a:off x="1391478" y="1628800"/>
            <a:ext cx="9906069" cy="1237816"/>
          </a:xfrm>
        </p:spPr>
        <p:txBody>
          <a:bodyPr lIns="0"/>
          <a:lstStyle>
            <a:lvl1pPr>
              <a:defRPr sz="4800">
                <a:solidFill>
                  <a:schemeClr val="tx1">
                    <a:lumMod val="65000"/>
                    <a:lumOff val="35000"/>
                  </a:schemeClr>
                </a:solidFill>
                <a:latin typeface="Open Sans"/>
              </a:defRPr>
            </a:lvl1pPr>
          </a:lstStyle>
          <a:p>
            <a:r>
              <a:rPr lang="en-US" dirty="0"/>
              <a:t>Click to edit Master title style</a:t>
            </a:r>
            <a:endParaRPr lang="hu-HU" dirty="0"/>
          </a:p>
        </p:txBody>
      </p:sp>
    </p:spTree>
    <p:extLst>
      <p:ext uri="{BB962C8B-B14F-4D97-AF65-F5344CB8AC3E}">
        <p14:creationId xmlns:p14="http://schemas.microsoft.com/office/powerpoint/2010/main" val="2478546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ím és tartalom">
    <p:spTree>
      <p:nvGrpSpPr>
        <p:cNvPr id="1" name=""/>
        <p:cNvGrpSpPr/>
        <p:nvPr/>
      </p:nvGrpSpPr>
      <p:grpSpPr>
        <a:xfrm>
          <a:off x="0" y="0"/>
          <a:ext cx="0" cy="0"/>
          <a:chOff x="0" y="0"/>
          <a:chExt cx="0" cy="0"/>
        </a:xfrm>
      </p:grpSpPr>
      <p:sp>
        <p:nvSpPr>
          <p:cNvPr id="3" name="Tartalom helye 2"/>
          <p:cNvSpPr>
            <a:spLocks noGrp="1"/>
          </p:cNvSpPr>
          <p:nvPr>
            <p:ph idx="1"/>
          </p:nvPr>
        </p:nvSpPr>
        <p:spPr>
          <a:xfrm>
            <a:off x="815413" y="1556793"/>
            <a:ext cx="10465163" cy="4176463"/>
          </a:xfrm>
        </p:spPr>
        <p:txBody>
          <a:bodyPr lIns="0" rIns="0">
            <a:normAutofit/>
          </a:bodyPr>
          <a:lstStyle>
            <a:lvl1pPr marL="463550" indent="-463550">
              <a:lnSpc>
                <a:spcPct val="100000"/>
              </a:lnSpc>
              <a:spcBef>
                <a:spcPts val="600"/>
              </a:spcBef>
              <a:buFont typeface="Wingdings" pitchFamily="2" charset="2"/>
              <a:buChar char="Ø"/>
              <a:defRPr sz="2800">
                <a:solidFill>
                  <a:srgbClr val="5D5D5D"/>
                </a:solidFill>
                <a:latin typeface="Arial" pitchFamily="34" charset="0"/>
                <a:cs typeface="Arial" pitchFamily="34" charset="0"/>
              </a:defRPr>
            </a:lvl1pPr>
            <a:lvl2pPr marL="1030288" marR="0" indent="-457200" algn="l" defTabSz="914400" rtl="0" eaLnBrk="0" fontAlgn="base" latinLnBrk="0" hangingPunct="0">
              <a:lnSpc>
                <a:spcPct val="100000"/>
              </a:lnSpc>
              <a:spcBef>
                <a:spcPts val="600"/>
              </a:spcBef>
              <a:spcAft>
                <a:spcPct val="0"/>
              </a:spcAft>
              <a:buClrTx/>
              <a:buSzTx/>
              <a:buFont typeface="Wingdings" panose="05000000000000000000" pitchFamily="2" charset="2"/>
              <a:buChar char="q"/>
              <a:tabLst/>
              <a:defRPr sz="2400">
                <a:solidFill>
                  <a:srgbClr val="5D5D5D"/>
                </a:solidFill>
                <a:latin typeface="Arial" pitchFamily="34" charset="0"/>
                <a:cs typeface="Arial" pitchFamily="34" charset="0"/>
              </a:defRPr>
            </a:lvl2pPr>
            <a:lvl3pPr marL="1544638" marR="0" indent="-398463" algn="l" defTabSz="914400" rtl="0" eaLnBrk="0" fontAlgn="base" latinLnBrk="0" hangingPunct="0">
              <a:lnSpc>
                <a:spcPct val="100000"/>
              </a:lnSpc>
              <a:spcBef>
                <a:spcPts val="600"/>
              </a:spcBef>
              <a:spcAft>
                <a:spcPct val="0"/>
              </a:spcAft>
              <a:buClrTx/>
              <a:buSzTx/>
              <a:buFont typeface="Wingdings" pitchFamily="2" charset="2"/>
              <a:buChar char="§"/>
              <a:tabLst/>
              <a:defRPr sz="2400">
                <a:solidFill>
                  <a:srgbClr val="5D5D5D"/>
                </a:solidFill>
                <a:latin typeface="Arial" pitchFamily="34" charset="0"/>
                <a:cs typeface="Arial" pitchFamily="34" charset="0"/>
              </a:defRPr>
            </a:lvl3pPr>
            <a:lvl4pPr marL="2060575" marR="0" indent="-347663" algn="l" defTabSz="914400" rtl="0" eaLnBrk="0" fontAlgn="base" latinLnBrk="0" hangingPunct="0">
              <a:lnSpc>
                <a:spcPct val="100000"/>
              </a:lnSpc>
              <a:spcBef>
                <a:spcPts val="600"/>
              </a:spcBef>
              <a:spcAft>
                <a:spcPct val="0"/>
              </a:spcAft>
              <a:buClrTx/>
              <a:buSzTx/>
              <a:buFont typeface="Arial" pitchFamily="34" charset="0"/>
              <a:buChar char="–"/>
              <a:tabLst/>
              <a:defRPr sz="2400">
                <a:solidFill>
                  <a:srgbClr val="5D5D5D"/>
                </a:solidFill>
                <a:latin typeface="Arial" pitchFamily="34" charset="0"/>
                <a:cs typeface="Arial" pitchFamily="34" charset="0"/>
              </a:defRPr>
            </a:lvl4pPr>
            <a:lvl5pPr marL="2517775" marR="0" indent="-347663" algn="l" defTabSz="914400" rtl="0" eaLnBrk="0" fontAlgn="base" latinLnBrk="0" hangingPunct="0">
              <a:lnSpc>
                <a:spcPct val="100000"/>
              </a:lnSpc>
              <a:spcBef>
                <a:spcPts val="600"/>
              </a:spcBef>
              <a:spcAft>
                <a:spcPct val="0"/>
              </a:spcAft>
              <a:buClrTx/>
              <a:buSzTx/>
              <a:buFont typeface="Arial" pitchFamily="34" charset="0"/>
              <a:buChar char="»"/>
              <a:tabLst/>
              <a:defRPr sz="2400">
                <a:solidFill>
                  <a:srgbClr val="5D5D5D"/>
                </a:solidFill>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u-HU" dirty="0"/>
          </a:p>
        </p:txBody>
      </p:sp>
      <p:sp>
        <p:nvSpPr>
          <p:cNvPr id="11" name="Cím 10"/>
          <p:cNvSpPr>
            <a:spLocks noGrp="1"/>
          </p:cNvSpPr>
          <p:nvPr>
            <p:ph type="title"/>
          </p:nvPr>
        </p:nvSpPr>
        <p:spPr>
          <a:xfrm>
            <a:off x="695400" y="188640"/>
            <a:ext cx="10777197" cy="1134458"/>
          </a:xfrm>
        </p:spPr>
        <p:txBody>
          <a:bodyPr lIns="0"/>
          <a:lstStyle>
            <a:lvl1pPr>
              <a:defRPr sz="3200">
                <a:latin typeface="Century Gothic" panose="020B0502020202020204" pitchFamily="34" charset="0"/>
              </a:defRPr>
            </a:lvl1pPr>
          </a:lstStyle>
          <a:p>
            <a:r>
              <a:rPr lang="en-US" dirty="0"/>
              <a:t>Click to edit Master title style</a:t>
            </a:r>
            <a:endParaRPr lang="hu-HU" dirty="0"/>
          </a:p>
        </p:txBody>
      </p:sp>
      <p:sp>
        <p:nvSpPr>
          <p:cNvPr id="7" name="Slide Number Placeholder 6"/>
          <p:cNvSpPr>
            <a:spLocks noGrp="1"/>
          </p:cNvSpPr>
          <p:nvPr>
            <p:ph type="sldNum" sz="quarter" idx="12"/>
          </p:nvPr>
        </p:nvSpPr>
        <p:spPr>
          <a:xfrm>
            <a:off x="8904312" y="6381328"/>
            <a:ext cx="2844800" cy="365125"/>
          </a:xfrm>
        </p:spPr>
        <p:txBody>
          <a:bodyPr/>
          <a:lstStyle>
            <a:lvl1pPr>
              <a:defRPr b="1">
                <a:latin typeface="Calibri Light" panose="020F0302020204030204" pitchFamily="34" charset="0"/>
                <a:cs typeface="Calibri Light" panose="020F0302020204030204" pitchFamily="34" charset="0"/>
              </a:defRPr>
            </a:lvl1pPr>
          </a:lstStyle>
          <a:p>
            <a:pPr>
              <a:defRPr/>
            </a:pPr>
            <a:fld id="{C88EA8D6-669F-4CB8-BF46-F65FE868643E}" type="slidenum">
              <a:rPr lang="hu-HU" smtClean="0"/>
              <a:pPr>
                <a:defRPr/>
              </a:pPr>
              <a:t>‹#›</a:t>
            </a:fld>
            <a:endParaRPr lang="hu-HU" dirty="0"/>
          </a:p>
        </p:txBody>
      </p:sp>
      <p:sp>
        <p:nvSpPr>
          <p:cNvPr id="5" name="Cím 10">
            <a:extLst>
              <a:ext uri="{FF2B5EF4-FFF2-40B4-BE49-F238E27FC236}">
                <a16:creationId xmlns:a16="http://schemas.microsoft.com/office/drawing/2014/main" id="{32066F42-CF2E-48CE-B9AB-99E4147B8BAA}"/>
              </a:ext>
            </a:extLst>
          </p:cNvPr>
          <p:cNvSpPr txBox="1">
            <a:spLocks/>
          </p:cNvSpPr>
          <p:nvPr userDrawn="1"/>
        </p:nvSpPr>
        <p:spPr bwMode="auto">
          <a:xfrm>
            <a:off x="407368" y="6309319"/>
            <a:ext cx="10873208" cy="576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ctr" anchorCtr="0" compatLnSpc="1">
            <a:prstTxWarp prst="textNoShape">
              <a:avLst/>
            </a:prstTxWarp>
          </a:bodyPr>
          <a:lstStyle>
            <a:lvl1pPr algn="l" rtl="0" eaLnBrk="0" fontAlgn="base" hangingPunct="0">
              <a:spcBef>
                <a:spcPct val="0"/>
              </a:spcBef>
              <a:spcAft>
                <a:spcPct val="0"/>
              </a:spcAft>
              <a:defRPr sz="3600" kern="1200">
                <a:solidFill>
                  <a:srgbClr val="29AAE3"/>
                </a:solidFill>
                <a:latin typeface="Century Gothic" panose="020B0502020202020204" pitchFamily="34" charset="0"/>
                <a:ea typeface="+mj-ea"/>
                <a:cs typeface="+mj-cs"/>
              </a:defRPr>
            </a:lvl1pPr>
            <a:lvl2pPr algn="l" rtl="0" eaLnBrk="0" fontAlgn="base" hangingPunct="0">
              <a:spcBef>
                <a:spcPct val="0"/>
              </a:spcBef>
              <a:spcAft>
                <a:spcPct val="0"/>
              </a:spcAft>
              <a:defRPr sz="3600">
                <a:solidFill>
                  <a:srgbClr val="264676"/>
                </a:solidFill>
                <a:latin typeface="Bebas Neue" pitchFamily="34" charset="0"/>
              </a:defRPr>
            </a:lvl2pPr>
            <a:lvl3pPr algn="l" rtl="0" eaLnBrk="0" fontAlgn="base" hangingPunct="0">
              <a:spcBef>
                <a:spcPct val="0"/>
              </a:spcBef>
              <a:spcAft>
                <a:spcPct val="0"/>
              </a:spcAft>
              <a:defRPr sz="3600">
                <a:solidFill>
                  <a:srgbClr val="264676"/>
                </a:solidFill>
                <a:latin typeface="Bebas Neue" pitchFamily="34" charset="0"/>
              </a:defRPr>
            </a:lvl3pPr>
            <a:lvl4pPr algn="l" rtl="0" eaLnBrk="0" fontAlgn="base" hangingPunct="0">
              <a:spcBef>
                <a:spcPct val="0"/>
              </a:spcBef>
              <a:spcAft>
                <a:spcPct val="0"/>
              </a:spcAft>
              <a:defRPr sz="3600">
                <a:solidFill>
                  <a:srgbClr val="264676"/>
                </a:solidFill>
                <a:latin typeface="Bebas Neue" pitchFamily="34" charset="0"/>
              </a:defRPr>
            </a:lvl4pPr>
            <a:lvl5pPr algn="l" rtl="0" eaLnBrk="0" fontAlgn="base" hangingPunct="0">
              <a:spcBef>
                <a:spcPct val="0"/>
              </a:spcBef>
              <a:spcAft>
                <a:spcPct val="0"/>
              </a:spcAft>
              <a:defRPr sz="3600">
                <a:solidFill>
                  <a:srgbClr val="264676"/>
                </a:solidFill>
                <a:latin typeface="Bebas Neue" pitchFamily="34" charset="0"/>
              </a:defRPr>
            </a:lvl5pPr>
            <a:lvl6pPr marL="457200" algn="l" rtl="0" fontAlgn="base">
              <a:spcBef>
                <a:spcPct val="0"/>
              </a:spcBef>
              <a:spcAft>
                <a:spcPct val="0"/>
              </a:spcAft>
              <a:defRPr sz="3600">
                <a:solidFill>
                  <a:srgbClr val="264676"/>
                </a:solidFill>
                <a:latin typeface="Bebas Neue" pitchFamily="34" charset="0"/>
              </a:defRPr>
            </a:lvl6pPr>
            <a:lvl7pPr marL="914400" algn="l" rtl="0" fontAlgn="base">
              <a:spcBef>
                <a:spcPct val="0"/>
              </a:spcBef>
              <a:spcAft>
                <a:spcPct val="0"/>
              </a:spcAft>
              <a:defRPr sz="3600">
                <a:solidFill>
                  <a:srgbClr val="264676"/>
                </a:solidFill>
                <a:latin typeface="Bebas Neue" pitchFamily="34" charset="0"/>
              </a:defRPr>
            </a:lvl7pPr>
            <a:lvl8pPr marL="1371600" algn="l" rtl="0" fontAlgn="base">
              <a:spcBef>
                <a:spcPct val="0"/>
              </a:spcBef>
              <a:spcAft>
                <a:spcPct val="0"/>
              </a:spcAft>
              <a:defRPr sz="3600">
                <a:solidFill>
                  <a:srgbClr val="264676"/>
                </a:solidFill>
                <a:latin typeface="Bebas Neue" pitchFamily="34" charset="0"/>
              </a:defRPr>
            </a:lvl8pPr>
            <a:lvl9pPr marL="1828800" algn="l" rtl="0" fontAlgn="base">
              <a:spcBef>
                <a:spcPct val="0"/>
              </a:spcBef>
              <a:spcAft>
                <a:spcPct val="0"/>
              </a:spcAft>
              <a:defRPr sz="3600">
                <a:solidFill>
                  <a:srgbClr val="264676"/>
                </a:solidFill>
                <a:latin typeface="Bebas Neue" pitchFamily="34" charset="0"/>
              </a:defRPr>
            </a:lvl9pPr>
          </a:lstStyle>
          <a:p>
            <a:r>
              <a:rPr lang="en-US" sz="2000" dirty="0">
                <a:solidFill>
                  <a:schemeClr val="bg1"/>
                </a:solidFill>
                <a:latin typeface="Calibri Light" panose="020F0302020204030204" pitchFamily="34" charset="0"/>
                <a:cs typeface="Calibri Light" panose="020F0302020204030204" pitchFamily="34" charset="0"/>
              </a:rPr>
              <a:t>2022-23 District Annual Report</a:t>
            </a:r>
            <a:endParaRPr lang="hu-HU" sz="2000" dirty="0">
              <a:solidFill>
                <a:schemeClr val="bg1"/>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254236080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a:lum/>
          </a:blip>
          <a:srcRect/>
          <a:stretch>
            <a:fillRect/>
          </a:stretch>
        </a:blipFill>
        <a:effectLst/>
      </p:bgPr>
    </p:bg>
    <p:spTree>
      <p:nvGrpSpPr>
        <p:cNvPr id="1" name=""/>
        <p:cNvGrpSpPr/>
        <p:nvPr/>
      </p:nvGrpSpPr>
      <p:grpSpPr>
        <a:xfrm>
          <a:off x="0" y="0"/>
          <a:ext cx="0" cy="0"/>
          <a:chOff x="0" y="0"/>
          <a:chExt cx="0" cy="0"/>
        </a:xfrm>
      </p:grpSpPr>
      <p:sp>
        <p:nvSpPr>
          <p:cNvPr id="1026" name="Cím helye 1"/>
          <p:cNvSpPr>
            <a:spLocks noGrp="1"/>
          </p:cNvSpPr>
          <p:nvPr>
            <p:ph type="title"/>
          </p:nvPr>
        </p:nvSpPr>
        <p:spPr bwMode="auto">
          <a:xfrm>
            <a:off x="719403" y="332656"/>
            <a:ext cx="10234348" cy="1205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Heading</a:t>
            </a:r>
            <a:endParaRPr lang="hu-HU" altLang="en-US" dirty="0"/>
          </a:p>
        </p:txBody>
      </p:sp>
      <p:sp>
        <p:nvSpPr>
          <p:cNvPr id="1027" name="Szöveg helye 2"/>
          <p:cNvSpPr>
            <a:spLocks noGrp="1"/>
          </p:cNvSpPr>
          <p:nvPr>
            <p:ph type="body" idx="1"/>
          </p:nvPr>
        </p:nvSpPr>
        <p:spPr bwMode="auto">
          <a:xfrm>
            <a:off x="815414" y="1772816"/>
            <a:ext cx="10138337" cy="393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err="1"/>
              <a:t>Lorem</a:t>
            </a:r>
            <a:r>
              <a:rPr lang="en-US" altLang="en-US" dirty="0"/>
              <a:t> </a:t>
            </a:r>
            <a:r>
              <a:rPr lang="en-US" altLang="en-US" dirty="0" err="1"/>
              <a:t>Ipsum</a:t>
            </a:r>
            <a:endParaRPr lang="hu-HU" altLang="en-US" dirty="0"/>
          </a:p>
          <a:p>
            <a:pPr lvl="1"/>
            <a:r>
              <a:rPr lang="en-US" altLang="en-US" dirty="0" err="1"/>
              <a:t>Lorem</a:t>
            </a:r>
            <a:r>
              <a:rPr lang="en-US" altLang="en-US" dirty="0"/>
              <a:t> </a:t>
            </a:r>
            <a:r>
              <a:rPr lang="en-US" altLang="en-US" dirty="0" err="1"/>
              <a:t>Ipsum</a:t>
            </a:r>
            <a:endParaRPr lang="en-US" altLang="en-US" dirty="0"/>
          </a:p>
          <a:p>
            <a:pPr lvl="3"/>
            <a:r>
              <a:rPr lang="en-US" altLang="en-US" dirty="0" err="1"/>
              <a:t>Lorem</a:t>
            </a:r>
            <a:r>
              <a:rPr lang="en-US" altLang="en-US" dirty="0"/>
              <a:t> </a:t>
            </a:r>
            <a:r>
              <a:rPr lang="en-US" altLang="en-US" dirty="0" err="1"/>
              <a:t>Ipsum</a:t>
            </a:r>
            <a:endParaRPr lang="en-US" altLang="en-US" dirty="0"/>
          </a:p>
          <a:p>
            <a:pPr lvl="3"/>
            <a:endParaRPr lang="hu-HU" altLang="en-US" dirty="0"/>
          </a:p>
        </p:txBody>
      </p:sp>
      <p:sp>
        <p:nvSpPr>
          <p:cNvPr id="4" name="Dátum helye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bg1"/>
                </a:solidFill>
                <a:latin typeface="+mn-lt"/>
                <a:cs typeface="+mn-cs"/>
              </a:defRPr>
            </a:lvl1pPr>
          </a:lstStyle>
          <a:p>
            <a:pPr>
              <a:defRPr/>
            </a:pPr>
            <a:endParaRPr lang="hu-HU" dirty="0"/>
          </a:p>
        </p:txBody>
      </p:sp>
      <p:sp>
        <p:nvSpPr>
          <p:cNvPr id="5" name="Élőláb helye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bg1"/>
                </a:solidFill>
                <a:latin typeface="+mn-lt"/>
                <a:cs typeface="+mn-cs"/>
              </a:defRPr>
            </a:lvl1pPr>
          </a:lstStyle>
          <a:p>
            <a:pPr>
              <a:defRPr/>
            </a:pPr>
            <a:endParaRPr lang="hu-HU" dirty="0"/>
          </a:p>
        </p:txBody>
      </p:sp>
      <p:sp>
        <p:nvSpPr>
          <p:cNvPr id="6" name="Dia számának helye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bg1"/>
                </a:solidFill>
                <a:latin typeface="+mn-lt"/>
                <a:cs typeface="+mn-cs"/>
              </a:defRPr>
            </a:lvl1pPr>
          </a:lstStyle>
          <a:p>
            <a:pPr>
              <a:defRPr/>
            </a:pPr>
            <a:fld id="{C88EA8D6-669F-4CB8-BF46-F65FE868643E}" type="slidenum">
              <a:rPr lang="hu-HU" smtClean="0"/>
              <a:pPr>
                <a:defRPr/>
              </a:pPr>
              <a:t>‹#›</a:t>
            </a:fld>
            <a:endParaRPr lang="hu-HU" dirty="0"/>
          </a:p>
        </p:txBody>
      </p:sp>
    </p:spTree>
  </p:cSld>
  <p:clrMap bg1="lt1" tx1="dk1" bg2="lt2" tx2="dk2" accent1="accent1" accent2="accent2" accent3="accent3" accent4="accent4" accent5="accent5" accent6="accent6" hlink="hlink" folHlink="folHlink"/>
  <p:sldLayoutIdLst>
    <p:sldLayoutId id="2147483761" r:id="rId1"/>
    <p:sldLayoutId id="2147483762" r:id="rId2"/>
  </p:sldLayoutIdLst>
  <p:transition>
    <p:fade/>
  </p:transition>
  <p:hf hdr="0" ftr="0" dt="0"/>
  <p:txStyles>
    <p:titleStyle>
      <a:lvl1pPr algn="l" rtl="0" eaLnBrk="0" fontAlgn="base" hangingPunct="0">
        <a:spcBef>
          <a:spcPct val="0"/>
        </a:spcBef>
        <a:spcAft>
          <a:spcPct val="0"/>
        </a:spcAft>
        <a:defRPr sz="3600" kern="1200">
          <a:solidFill>
            <a:srgbClr val="29AAE3"/>
          </a:solidFill>
          <a:latin typeface="Century Gothic" panose="020B0502020202020204" pitchFamily="34" charset="0"/>
          <a:ea typeface="+mj-ea"/>
          <a:cs typeface="+mj-cs"/>
        </a:defRPr>
      </a:lvl1pPr>
      <a:lvl2pPr algn="l" rtl="0" eaLnBrk="0" fontAlgn="base" hangingPunct="0">
        <a:spcBef>
          <a:spcPct val="0"/>
        </a:spcBef>
        <a:spcAft>
          <a:spcPct val="0"/>
        </a:spcAft>
        <a:defRPr sz="3600">
          <a:solidFill>
            <a:srgbClr val="264676"/>
          </a:solidFill>
          <a:latin typeface="Bebas Neue" pitchFamily="34" charset="0"/>
        </a:defRPr>
      </a:lvl2pPr>
      <a:lvl3pPr algn="l" rtl="0" eaLnBrk="0" fontAlgn="base" hangingPunct="0">
        <a:spcBef>
          <a:spcPct val="0"/>
        </a:spcBef>
        <a:spcAft>
          <a:spcPct val="0"/>
        </a:spcAft>
        <a:defRPr sz="3600">
          <a:solidFill>
            <a:srgbClr val="264676"/>
          </a:solidFill>
          <a:latin typeface="Bebas Neue" pitchFamily="34" charset="0"/>
        </a:defRPr>
      </a:lvl3pPr>
      <a:lvl4pPr algn="l" rtl="0" eaLnBrk="0" fontAlgn="base" hangingPunct="0">
        <a:spcBef>
          <a:spcPct val="0"/>
        </a:spcBef>
        <a:spcAft>
          <a:spcPct val="0"/>
        </a:spcAft>
        <a:defRPr sz="3600">
          <a:solidFill>
            <a:srgbClr val="264676"/>
          </a:solidFill>
          <a:latin typeface="Bebas Neue" pitchFamily="34" charset="0"/>
        </a:defRPr>
      </a:lvl4pPr>
      <a:lvl5pPr algn="l" rtl="0" eaLnBrk="0" fontAlgn="base" hangingPunct="0">
        <a:spcBef>
          <a:spcPct val="0"/>
        </a:spcBef>
        <a:spcAft>
          <a:spcPct val="0"/>
        </a:spcAft>
        <a:defRPr sz="3600">
          <a:solidFill>
            <a:srgbClr val="264676"/>
          </a:solidFill>
          <a:latin typeface="Bebas Neue" pitchFamily="34" charset="0"/>
        </a:defRPr>
      </a:lvl5pPr>
      <a:lvl6pPr marL="457200" algn="l" rtl="0" fontAlgn="base">
        <a:spcBef>
          <a:spcPct val="0"/>
        </a:spcBef>
        <a:spcAft>
          <a:spcPct val="0"/>
        </a:spcAft>
        <a:defRPr sz="3600">
          <a:solidFill>
            <a:srgbClr val="264676"/>
          </a:solidFill>
          <a:latin typeface="Bebas Neue" pitchFamily="34" charset="0"/>
        </a:defRPr>
      </a:lvl6pPr>
      <a:lvl7pPr marL="914400" algn="l" rtl="0" fontAlgn="base">
        <a:spcBef>
          <a:spcPct val="0"/>
        </a:spcBef>
        <a:spcAft>
          <a:spcPct val="0"/>
        </a:spcAft>
        <a:defRPr sz="3600">
          <a:solidFill>
            <a:srgbClr val="264676"/>
          </a:solidFill>
          <a:latin typeface="Bebas Neue" pitchFamily="34" charset="0"/>
        </a:defRPr>
      </a:lvl7pPr>
      <a:lvl8pPr marL="1371600" algn="l" rtl="0" fontAlgn="base">
        <a:spcBef>
          <a:spcPct val="0"/>
        </a:spcBef>
        <a:spcAft>
          <a:spcPct val="0"/>
        </a:spcAft>
        <a:defRPr sz="3600">
          <a:solidFill>
            <a:srgbClr val="264676"/>
          </a:solidFill>
          <a:latin typeface="Bebas Neue" pitchFamily="34" charset="0"/>
        </a:defRPr>
      </a:lvl8pPr>
      <a:lvl9pPr marL="1828800" algn="l" rtl="0" fontAlgn="base">
        <a:spcBef>
          <a:spcPct val="0"/>
        </a:spcBef>
        <a:spcAft>
          <a:spcPct val="0"/>
        </a:spcAft>
        <a:defRPr sz="3600">
          <a:solidFill>
            <a:srgbClr val="264676"/>
          </a:solidFill>
          <a:latin typeface="Bebas Neue" pitchFamily="34" charset="0"/>
        </a:defRPr>
      </a:lvl9pPr>
    </p:titleStyle>
    <p:bodyStyle>
      <a:lvl1pPr marL="463550" indent="-463550" algn="l" rtl="0" eaLnBrk="0" fontAlgn="base" hangingPunct="0">
        <a:spcBef>
          <a:spcPct val="20000"/>
        </a:spcBef>
        <a:spcAft>
          <a:spcPct val="0"/>
        </a:spcAft>
        <a:buFont typeface="Wingdings" pitchFamily="2" charset="2"/>
        <a:buChar char="§"/>
        <a:defRPr sz="2800" kern="1200">
          <a:solidFill>
            <a:srgbClr val="5D5D5D"/>
          </a:solidFill>
          <a:latin typeface="Arial" pitchFamily="34" charset="0"/>
          <a:ea typeface="+mn-ea"/>
          <a:cs typeface="Arial" pitchFamily="34" charset="0"/>
        </a:defRPr>
      </a:lvl1pPr>
      <a:lvl2pPr marL="920750" indent="-457200" algn="l" rtl="0" eaLnBrk="0" fontAlgn="base" hangingPunct="0">
        <a:spcBef>
          <a:spcPct val="20000"/>
        </a:spcBef>
        <a:spcAft>
          <a:spcPct val="0"/>
        </a:spcAft>
        <a:buFont typeface="Courier New" panose="02070309020205020404" pitchFamily="49" charset="0"/>
        <a:buChar char="o"/>
        <a:defRPr sz="2800" kern="1200">
          <a:solidFill>
            <a:srgbClr val="5D5D5D"/>
          </a:solidFill>
          <a:latin typeface="Arial" pitchFamily="34" charset="0"/>
          <a:ea typeface="+mn-ea"/>
          <a:cs typeface="Arial" pitchFamily="34" charset="0"/>
        </a:defRPr>
      </a:lvl2pPr>
      <a:lvl3pPr marL="1377950" indent="-463550" algn="l" rtl="0" eaLnBrk="0" fontAlgn="base" hangingPunct="0">
        <a:spcBef>
          <a:spcPct val="20000"/>
        </a:spcBef>
        <a:spcAft>
          <a:spcPct val="0"/>
        </a:spcAft>
        <a:buFont typeface="Wingdings" pitchFamily="2" charset="2"/>
        <a:defRPr sz="2800" kern="1200">
          <a:solidFill>
            <a:srgbClr val="5D5D5D"/>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pitchFamily="34" charset="0"/>
        <a:buChar char="–"/>
        <a:defRPr sz="2800" kern="1200">
          <a:solidFill>
            <a:srgbClr val="5D5D5D"/>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itchFamily="34" charset="0"/>
        <a:defRPr sz="2800" kern="1200">
          <a:solidFill>
            <a:srgbClr val="5D5D5D"/>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tea4avcastro.tea.state.tx.us/accountability/accreditation/2022_2023_accreditation_statuses.html"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txhighereddata.org/index.cfm?objectid=5BFD5120-D971-11E8-BB650050560100A9"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biLevel thresh="75000"/>
          </a:blip>
          <a:srcRect/>
          <a:stretch>
            <a:fillRect/>
          </a:stretch>
        </a:blipFill>
        <a:effectLst/>
      </p:bgPr>
    </p:bg>
    <p:spTree>
      <p:nvGrpSpPr>
        <p:cNvPr id="1" name=""/>
        <p:cNvGrpSpPr/>
        <p:nvPr/>
      </p:nvGrpSpPr>
      <p:grpSpPr>
        <a:xfrm>
          <a:off x="0" y="0"/>
          <a:ext cx="0" cy="0"/>
          <a:chOff x="0" y="0"/>
          <a:chExt cx="0" cy="0"/>
        </a:xfrm>
      </p:grpSpPr>
      <p:sp>
        <p:nvSpPr>
          <p:cNvPr id="6" name="Content Placeholder 5"/>
          <p:cNvSpPr>
            <a:spLocks noGrp="1"/>
          </p:cNvSpPr>
          <p:nvPr>
            <p:ph idx="1"/>
          </p:nvPr>
        </p:nvSpPr>
        <p:spPr>
          <a:xfrm>
            <a:off x="5663952" y="5229200"/>
            <a:ext cx="6019032" cy="1347632"/>
          </a:xfrm>
        </p:spPr>
        <p:txBody>
          <a:bodyPr>
            <a:noAutofit/>
          </a:bodyPr>
          <a:lstStyle/>
          <a:p>
            <a:r>
              <a:rPr lang="en-US" altLang="en-US" sz="4000" dirty="0">
                <a:solidFill>
                  <a:schemeClr val="accent6">
                    <a:lumMod val="75000"/>
                  </a:schemeClr>
                </a:solidFill>
                <a:latin typeface="Calibri" panose="020F0502020204030204" pitchFamily="34" charset="0"/>
                <a:ea typeface="Open Sans"/>
                <a:cs typeface="Open Sans"/>
              </a:rPr>
              <a:t>Karnes City ISD</a:t>
            </a:r>
          </a:p>
          <a:p>
            <a:r>
              <a:rPr lang="en-US" altLang="en-US" sz="2800" dirty="0">
                <a:solidFill>
                  <a:schemeClr val="accent6">
                    <a:lumMod val="75000"/>
                  </a:schemeClr>
                </a:solidFill>
                <a:latin typeface="Calibri" panose="020F0502020204030204" pitchFamily="34" charset="0"/>
                <a:ea typeface="Open Sans"/>
                <a:cs typeface="Open Sans"/>
              </a:rPr>
              <a:t>March 4, 2024</a:t>
            </a:r>
            <a:endParaRPr lang="pl-PL" altLang="en-US" sz="2800" dirty="0">
              <a:solidFill>
                <a:schemeClr val="accent6">
                  <a:lumMod val="75000"/>
                </a:schemeClr>
              </a:solidFill>
              <a:latin typeface="Calibri" panose="020F0502020204030204" pitchFamily="34" charset="0"/>
              <a:ea typeface="Open Sans"/>
              <a:cs typeface="Open Sans"/>
            </a:endParaRPr>
          </a:p>
        </p:txBody>
      </p:sp>
      <p:sp>
        <p:nvSpPr>
          <p:cNvPr id="4" name="Title 3"/>
          <p:cNvSpPr>
            <a:spLocks noGrp="1"/>
          </p:cNvSpPr>
          <p:nvPr>
            <p:ph type="title"/>
          </p:nvPr>
        </p:nvSpPr>
        <p:spPr>
          <a:xfrm>
            <a:off x="3647728" y="1916832"/>
            <a:ext cx="4896544" cy="2520280"/>
          </a:xfrm>
        </p:spPr>
        <p:txBody>
          <a:bodyPr/>
          <a:lstStyle/>
          <a:p>
            <a:pPr algn="ctr" eaLnBrk="1" hangingPunct="1"/>
            <a:r>
              <a:rPr lang="en-US" altLang="en-US" sz="4400" b="1" dirty="0">
                <a:solidFill>
                  <a:schemeClr val="accent6">
                    <a:lumMod val="75000"/>
                  </a:schemeClr>
                </a:solidFill>
                <a:latin typeface="Calibri Light" panose="020F0302020204030204" pitchFamily="34" charset="0"/>
                <a:ea typeface="Open Sans"/>
                <a:cs typeface="Calibri Light" panose="020F0302020204030204" pitchFamily="34" charset="0"/>
              </a:rPr>
              <a:t>2022-23</a:t>
            </a:r>
            <a:br>
              <a:rPr lang="en-US" altLang="en-US" sz="4000" b="1" dirty="0">
                <a:solidFill>
                  <a:schemeClr val="accent6">
                    <a:lumMod val="75000"/>
                  </a:schemeClr>
                </a:solidFill>
                <a:latin typeface="Calibri Light" panose="020F0302020204030204" pitchFamily="34" charset="0"/>
                <a:ea typeface="Open Sans"/>
                <a:cs typeface="Calibri Light" panose="020F0302020204030204" pitchFamily="34" charset="0"/>
              </a:rPr>
            </a:br>
            <a:r>
              <a:rPr lang="en-US" altLang="en-US" sz="4000" b="1" dirty="0">
                <a:solidFill>
                  <a:schemeClr val="accent6">
                    <a:lumMod val="75000"/>
                  </a:schemeClr>
                </a:solidFill>
                <a:latin typeface="Calibri Light" panose="020F0302020204030204" pitchFamily="34" charset="0"/>
                <a:ea typeface="Open Sans"/>
                <a:cs typeface="Calibri Light" panose="020F0302020204030204" pitchFamily="34" charset="0"/>
              </a:rPr>
              <a:t>District </a:t>
            </a:r>
            <a:r>
              <a:rPr lang="en-US" altLang="en-US" sz="3600" b="1" dirty="0">
                <a:solidFill>
                  <a:schemeClr val="accent6">
                    <a:lumMod val="75000"/>
                  </a:schemeClr>
                </a:solidFill>
                <a:latin typeface="Calibri Light" panose="020F0302020204030204" pitchFamily="34" charset="0"/>
                <a:ea typeface="Open Sans"/>
                <a:cs typeface="Calibri Light" panose="020F0302020204030204" pitchFamily="34" charset="0"/>
              </a:rPr>
              <a:t>Annual Report</a:t>
            </a:r>
            <a:br>
              <a:rPr lang="en-US" altLang="en-US" sz="3600" b="1" dirty="0">
                <a:solidFill>
                  <a:schemeClr val="accent6">
                    <a:lumMod val="75000"/>
                  </a:schemeClr>
                </a:solidFill>
                <a:latin typeface="Calibri Light" panose="020F0302020204030204" pitchFamily="34" charset="0"/>
                <a:ea typeface="Open Sans"/>
                <a:cs typeface="Calibri Light" panose="020F0302020204030204" pitchFamily="34" charset="0"/>
              </a:rPr>
            </a:br>
            <a:r>
              <a:rPr lang="en-US" altLang="en-US" sz="3600" b="1" dirty="0">
                <a:solidFill>
                  <a:schemeClr val="accent6">
                    <a:lumMod val="75000"/>
                  </a:schemeClr>
                </a:solidFill>
                <a:latin typeface="Calibri Light" panose="020F0302020204030204" pitchFamily="34" charset="0"/>
                <a:ea typeface="Open Sans"/>
                <a:cs typeface="Calibri Light" panose="020F0302020204030204" pitchFamily="34" charset="0"/>
              </a:rPr>
              <a:t>Public Hearing</a:t>
            </a:r>
            <a:endParaRPr lang="en-US" sz="3600" b="1" dirty="0">
              <a:solidFill>
                <a:schemeClr val="accent6">
                  <a:lumMod val="75000"/>
                </a:schemeClr>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266433499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grayscl/>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855135" y="1322389"/>
            <a:ext cx="10909696" cy="4824535"/>
          </a:xfrm>
        </p:spPr>
        <p:txBody>
          <a:bodyPr>
            <a:noAutofit/>
          </a:bodyPr>
          <a:lstStyle/>
          <a:p>
            <a:pPr marL="577850"/>
            <a:r>
              <a:rPr lang="en-US" sz="2000" b="1" dirty="0"/>
              <a:t>College, Career and Military Readiness (CCMR) – reported for 2021-22 and 2020-21 graduates</a:t>
            </a:r>
          </a:p>
          <a:p>
            <a:pPr lvl="1">
              <a:spcBef>
                <a:spcPts val="300"/>
              </a:spcBef>
            </a:pPr>
            <a:r>
              <a:rPr lang="en-US" sz="1600" dirty="0"/>
              <a:t>CCMR Graduates</a:t>
            </a:r>
          </a:p>
          <a:p>
            <a:pPr lvl="1">
              <a:spcBef>
                <a:spcPts val="300"/>
              </a:spcBef>
            </a:pPr>
            <a:r>
              <a:rPr lang="en-US" sz="1600" dirty="0"/>
              <a:t>College Ready Graduates (overall and by specific college ready indicator)</a:t>
            </a:r>
          </a:p>
          <a:p>
            <a:pPr lvl="1">
              <a:spcBef>
                <a:spcPts val="300"/>
              </a:spcBef>
            </a:pPr>
            <a:r>
              <a:rPr lang="en-US" sz="1600" dirty="0"/>
              <a:t>Career/Military Ready Graduates (overall and by specific career/military ready indicator)</a:t>
            </a:r>
          </a:p>
          <a:p>
            <a:pPr marL="577850">
              <a:spcBef>
                <a:spcPts val="1200"/>
              </a:spcBef>
            </a:pPr>
            <a:r>
              <a:rPr lang="en-US" sz="2000" b="1" dirty="0"/>
              <a:t>CCMR-Related Indicators – reported for 2021-22 and 2020-21 graduates</a:t>
            </a:r>
          </a:p>
          <a:p>
            <a:pPr lvl="1">
              <a:spcBef>
                <a:spcPts val="300"/>
              </a:spcBef>
            </a:pPr>
            <a:r>
              <a:rPr lang="en-US" sz="1600" dirty="0"/>
              <a:t>TSIA Results</a:t>
            </a:r>
          </a:p>
          <a:p>
            <a:pPr lvl="1">
              <a:spcBef>
                <a:spcPts val="300"/>
              </a:spcBef>
            </a:pPr>
            <a:r>
              <a:rPr lang="en-US" sz="1600" dirty="0"/>
              <a:t>Completed and Received Credit for College Prep Courses</a:t>
            </a:r>
          </a:p>
          <a:p>
            <a:pPr lvl="1">
              <a:spcBef>
                <a:spcPts val="300"/>
              </a:spcBef>
            </a:pPr>
            <a:r>
              <a:rPr lang="en-US" sz="1600" dirty="0"/>
              <a:t>AP/IB Results </a:t>
            </a:r>
          </a:p>
          <a:p>
            <a:pPr lvl="1">
              <a:spcBef>
                <a:spcPts val="300"/>
              </a:spcBef>
            </a:pPr>
            <a:r>
              <a:rPr lang="en-US" sz="1600" dirty="0"/>
              <a:t>SAT/ACT Results</a:t>
            </a:r>
          </a:p>
          <a:p>
            <a:pPr marL="577850">
              <a:spcBef>
                <a:spcPts val="1200"/>
              </a:spcBef>
            </a:pPr>
            <a:r>
              <a:rPr lang="en-US" sz="2000" b="1" dirty="0"/>
              <a:t>Other Postsecondary Indicators</a:t>
            </a:r>
          </a:p>
          <a:p>
            <a:pPr lvl="1">
              <a:spcBef>
                <a:spcPts val="300"/>
              </a:spcBef>
            </a:pPr>
            <a:r>
              <a:rPr lang="en-US" sz="1600" dirty="0"/>
              <a:t>Advanced Dual-Credit Course Completion – 2021-22 and 2020-21 school years</a:t>
            </a:r>
          </a:p>
          <a:p>
            <a:pPr lvl="1">
              <a:spcBef>
                <a:spcPts val="300"/>
              </a:spcBef>
            </a:pPr>
            <a:r>
              <a:rPr lang="en-US" sz="1600" dirty="0"/>
              <a:t>Graduates Enrolled in Texas Institutions of Higher Education (TX IHE) – 2020-21 and 2019-20 school years</a:t>
            </a:r>
          </a:p>
          <a:p>
            <a:pPr lvl="1">
              <a:spcBef>
                <a:spcPts val="300"/>
              </a:spcBef>
            </a:pPr>
            <a:r>
              <a:rPr lang="en-US" sz="1600" dirty="0"/>
              <a:t>Graduates in TX IHE Completing One Year Without Enrollment in a Developmental Education Course – 2020-21 and 2019-20 school years</a:t>
            </a:r>
            <a:endParaRPr lang="en-US" sz="2000" dirty="0"/>
          </a:p>
        </p:txBody>
      </p:sp>
      <p:sp>
        <p:nvSpPr>
          <p:cNvPr id="5" name="Slide Number Placeholder 4"/>
          <p:cNvSpPr>
            <a:spLocks noGrp="1"/>
          </p:cNvSpPr>
          <p:nvPr>
            <p:ph type="sldNum" sz="quarter" idx="12"/>
          </p:nvPr>
        </p:nvSpPr>
        <p:spPr/>
        <p:txBody>
          <a:bodyPr/>
          <a:lstStyle/>
          <a:p>
            <a:pPr>
              <a:defRPr/>
            </a:pPr>
            <a:fld id="{C88EA8D6-669F-4CB8-BF46-F65FE868643E}" type="slidenum">
              <a:rPr lang="hu-HU" smtClean="0"/>
              <a:pPr>
                <a:defRPr/>
              </a:pPr>
              <a:t>10</a:t>
            </a:fld>
            <a:endParaRPr lang="hu-HU" dirty="0"/>
          </a:p>
        </p:txBody>
      </p:sp>
      <p:sp>
        <p:nvSpPr>
          <p:cNvPr id="10" name="Title 2">
            <a:extLst>
              <a:ext uri="{FF2B5EF4-FFF2-40B4-BE49-F238E27FC236}">
                <a16:creationId xmlns:a16="http://schemas.microsoft.com/office/drawing/2014/main" id="{10568E07-6906-42F9-BF93-BD3407EB2324}"/>
              </a:ext>
            </a:extLst>
          </p:cNvPr>
          <p:cNvSpPr>
            <a:spLocks noGrp="1"/>
          </p:cNvSpPr>
          <p:nvPr>
            <p:ph type="title"/>
          </p:nvPr>
        </p:nvSpPr>
        <p:spPr>
          <a:xfrm>
            <a:off x="551384" y="188914"/>
            <a:ext cx="9792890" cy="1133475"/>
          </a:xfrm>
        </p:spPr>
        <p:txBody>
          <a:bodyPr/>
          <a:lstStyle/>
          <a:p>
            <a:pPr>
              <a:tabLst>
                <a:tab pos="457200" algn="l"/>
              </a:tabLst>
            </a:pPr>
            <a:r>
              <a:rPr lang="en-US" sz="2600" dirty="0">
                <a:solidFill>
                  <a:schemeClr val="accent6">
                    <a:lumMod val="75000"/>
                  </a:schemeClr>
                </a:solidFill>
                <a:latin typeface="Arial" panose="020B0604020202020204" pitchFamily="34" charset="0"/>
                <a:cs typeface="Arial" panose="020B0604020202020204" pitchFamily="34" charset="0"/>
              </a:rPr>
              <a:t>Section 1</a:t>
            </a:r>
            <a:br>
              <a:rPr lang="en-US" sz="2600" dirty="0">
                <a:solidFill>
                  <a:schemeClr val="accent6">
                    <a:lumMod val="75000"/>
                  </a:schemeClr>
                </a:solidFill>
                <a:latin typeface="Arial" panose="020B0604020202020204" pitchFamily="34" charset="0"/>
                <a:cs typeface="Arial" panose="020B0604020202020204" pitchFamily="34" charset="0"/>
              </a:rPr>
            </a:br>
            <a:r>
              <a:rPr lang="en-US" sz="2600" dirty="0">
                <a:solidFill>
                  <a:schemeClr val="accent6">
                    <a:lumMod val="75000"/>
                  </a:schemeClr>
                </a:solidFill>
                <a:latin typeface="Arial" panose="020B0604020202020204" pitchFamily="34" charset="0"/>
                <a:cs typeface="Arial" panose="020B0604020202020204" pitchFamily="34" charset="0"/>
              </a:rPr>
              <a:t>	</a:t>
            </a:r>
            <a:r>
              <a:rPr lang="en-US" sz="2400" dirty="0">
                <a:solidFill>
                  <a:schemeClr val="accent6">
                    <a:lumMod val="75000"/>
                  </a:schemeClr>
                </a:solidFill>
                <a:latin typeface="Arial" panose="020B0604020202020204" pitchFamily="34" charset="0"/>
                <a:cs typeface="Arial" panose="020B0604020202020204" pitchFamily="34" charset="0"/>
              </a:rPr>
              <a:t>2022-23 Texas Academic Performance Report (TAPR)</a:t>
            </a:r>
            <a:endParaRPr lang="en-US" sz="2600" dirty="0">
              <a:solidFill>
                <a:schemeClr val="accent6">
                  <a:lumMod val="75000"/>
                </a:schemeClr>
              </a:solidFill>
              <a:latin typeface="Arial" panose="020B0604020202020204" pitchFamily="34" charset="0"/>
              <a:cs typeface="Arial" panose="020B0604020202020204" pitchFamily="34" charset="0"/>
            </a:endParaRPr>
          </a:p>
        </p:txBody>
      </p:sp>
      <p:sp>
        <p:nvSpPr>
          <p:cNvPr id="3" name="Oval 2">
            <a:extLst>
              <a:ext uri="{FF2B5EF4-FFF2-40B4-BE49-F238E27FC236}">
                <a16:creationId xmlns:a16="http://schemas.microsoft.com/office/drawing/2014/main" id="{2F9E6757-7FD0-CEF2-B37A-0AF1040E708C}"/>
              </a:ext>
            </a:extLst>
          </p:cNvPr>
          <p:cNvSpPr/>
          <p:nvPr/>
        </p:nvSpPr>
        <p:spPr>
          <a:xfrm>
            <a:off x="9048328" y="1700808"/>
            <a:ext cx="2808312" cy="576064"/>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lumMod val="50000"/>
                  </a:schemeClr>
                </a:solidFill>
                <a:latin typeface="Arial Narrow" panose="020B0606020202030204" pitchFamily="34" charset="0"/>
                <a:ea typeface="FangSong" panose="020B0503020204020204" pitchFamily="49" charset="-122"/>
              </a:rPr>
              <a:t>District TAPR p.22-23</a:t>
            </a:r>
            <a:endParaRPr lang="en-US" dirty="0"/>
          </a:p>
        </p:txBody>
      </p:sp>
      <p:sp>
        <p:nvSpPr>
          <p:cNvPr id="4" name="Oval 3">
            <a:extLst>
              <a:ext uri="{FF2B5EF4-FFF2-40B4-BE49-F238E27FC236}">
                <a16:creationId xmlns:a16="http://schemas.microsoft.com/office/drawing/2014/main" id="{4AA40597-8ADC-CD47-1051-DD9C5CB81447}"/>
              </a:ext>
            </a:extLst>
          </p:cNvPr>
          <p:cNvSpPr/>
          <p:nvPr/>
        </p:nvSpPr>
        <p:spPr>
          <a:xfrm>
            <a:off x="9063916" y="3212976"/>
            <a:ext cx="2808312" cy="576064"/>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lumMod val="50000"/>
                  </a:schemeClr>
                </a:solidFill>
                <a:latin typeface="Arial Narrow" panose="020B0606020202030204" pitchFamily="34" charset="0"/>
                <a:ea typeface="FangSong" panose="020B0503020204020204" pitchFamily="49" charset="-122"/>
              </a:rPr>
              <a:t>District TAPR p.24-25</a:t>
            </a:r>
            <a:endParaRPr lang="en-US" dirty="0"/>
          </a:p>
        </p:txBody>
      </p:sp>
      <p:sp>
        <p:nvSpPr>
          <p:cNvPr id="6" name="Oval 5">
            <a:extLst>
              <a:ext uri="{FF2B5EF4-FFF2-40B4-BE49-F238E27FC236}">
                <a16:creationId xmlns:a16="http://schemas.microsoft.com/office/drawing/2014/main" id="{AFDDF887-8078-2C8D-CAF8-109A2447CEBF}"/>
              </a:ext>
            </a:extLst>
          </p:cNvPr>
          <p:cNvSpPr/>
          <p:nvPr/>
        </p:nvSpPr>
        <p:spPr>
          <a:xfrm>
            <a:off x="9120336" y="4437112"/>
            <a:ext cx="2808312" cy="576064"/>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lumMod val="50000"/>
                  </a:schemeClr>
                </a:solidFill>
                <a:latin typeface="Arial Narrow" panose="020B0606020202030204" pitchFamily="34" charset="0"/>
                <a:ea typeface="FangSong" panose="020B0503020204020204" pitchFamily="49" charset="-122"/>
              </a:rPr>
              <a:t>District TAPR p.26</a:t>
            </a:r>
            <a:endParaRPr lang="en-US" dirty="0"/>
          </a:p>
        </p:txBody>
      </p:sp>
    </p:spTree>
    <p:extLst>
      <p:ext uri="{BB962C8B-B14F-4D97-AF65-F5344CB8AC3E}">
        <p14:creationId xmlns:p14="http://schemas.microsoft.com/office/powerpoint/2010/main" val="210418308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000"/>
                                        <p:tgtEl>
                                          <p:spTgt spid="2">
                                            <p:txEl>
                                              <p:pRg st="3" end="3"/>
                                            </p:txEl>
                                          </p:spTgt>
                                        </p:tgtEl>
                                      </p:cBhvr>
                                    </p:animEffect>
                                    <p:anim calcmode="lin" valueType="num">
                                      <p:cBhvr>
                                        <p:cTn id="2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1000"/>
                                        <p:tgtEl>
                                          <p:spTgt spid="2">
                                            <p:txEl>
                                              <p:pRg st="4" end="4"/>
                                            </p:txEl>
                                          </p:spTgt>
                                        </p:tgtEl>
                                      </p:cBhvr>
                                    </p:animEffect>
                                    <p:anim calcmode="lin" valueType="num">
                                      <p:cBhvr>
                                        <p:cTn id="28"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1000"/>
                                        <p:tgtEl>
                                          <p:spTgt spid="2">
                                            <p:txEl>
                                              <p:pRg st="5" end="5"/>
                                            </p:txEl>
                                          </p:spTgt>
                                        </p:tgtEl>
                                      </p:cBhvr>
                                    </p:animEffect>
                                    <p:anim calcmode="lin" valueType="num">
                                      <p:cBhvr>
                                        <p:cTn id="3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2">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fade">
                                      <p:cBhvr>
                                        <p:cTn id="37" dur="1000"/>
                                        <p:tgtEl>
                                          <p:spTgt spid="2">
                                            <p:txEl>
                                              <p:pRg st="6" end="6"/>
                                            </p:txEl>
                                          </p:spTgt>
                                        </p:tgtEl>
                                      </p:cBhvr>
                                    </p:animEffect>
                                    <p:anim calcmode="lin" valueType="num">
                                      <p:cBhvr>
                                        <p:cTn id="38"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2">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fade">
                                      <p:cBhvr>
                                        <p:cTn id="42" dur="1000"/>
                                        <p:tgtEl>
                                          <p:spTgt spid="2">
                                            <p:txEl>
                                              <p:pRg st="7" end="7"/>
                                            </p:txEl>
                                          </p:spTgt>
                                        </p:tgtEl>
                                      </p:cBhvr>
                                    </p:animEffect>
                                    <p:anim calcmode="lin" valueType="num">
                                      <p:cBhvr>
                                        <p:cTn id="43"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
                                            <p:txEl>
                                              <p:pRg st="8" end="8"/>
                                            </p:txEl>
                                          </p:spTgt>
                                        </p:tgtEl>
                                        <p:attrNameLst>
                                          <p:attrName>style.visibility</p:attrName>
                                        </p:attrNameLst>
                                      </p:cBhvr>
                                      <p:to>
                                        <p:strVal val="visible"/>
                                      </p:to>
                                    </p:set>
                                    <p:animEffect transition="in" filter="fade">
                                      <p:cBhvr>
                                        <p:cTn id="47" dur="1000"/>
                                        <p:tgtEl>
                                          <p:spTgt spid="2">
                                            <p:txEl>
                                              <p:pRg st="8" end="8"/>
                                            </p:txEl>
                                          </p:spTgt>
                                        </p:tgtEl>
                                      </p:cBhvr>
                                    </p:animEffect>
                                    <p:anim calcmode="lin" valueType="num">
                                      <p:cBhvr>
                                        <p:cTn id="48"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2">
                                            <p:txEl>
                                              <p:pRg st="8" end="8"/>
                                            </p:tx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
                                            <p:txEl>
                                              <p:pRg st="9" end="9"/>
                                            </p:txEl>
                                          </p:spTgt>
                                        </p:tgtEl>
                                        <p:attrNameLst>
                                          <p:attrName>style.visibility</p:attrName>
                                        </p:attrNameLst>
                                      </p:cBhvr>
                                      <p:to>
                                        <p:strVal val="visible"/>
                                      </p:to>
                                    </p:set>
                                    <p:animEffect transition="in" filter="fade">
                                      <p:cBhvr>
                                        <p:cTn id="52" dur="1000"/>
                                        <p:tgtEl>
                                          <p:spTgt spid="2">
                                            <p:txEl>
                                              <p:pRg st="9" end="9"/>
                                            </p:txEl>
                                          </p:spTgt>
                                        </p:tgtEl>
                                      </p:cBhvr>
                                    </p:animEffect>
                                    <p:anim calcmode="lin" valueType="num">
                                      <p:cBhvr>
                                        <p:cTn id="53"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54" dur="1000" fill="hold"/>
                                        <p:tgtEl>
                                          <p:spTgt spid="2">
                                            <p:txEl>
                                              <p:pRg st="9" end="9"/>
                                            </p:tx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
                                            <p:txEl>
                                              <p:pRg st="10" end="10"/>
                                            </p:txEl>
                                          </p:spTgt>
                                        </p:tgtEl>
                                        <p:attrNameLst>
                                          <p:attrName>style.visibility</p:attrName>
                                        </p:attrNameLst>
                                      </p:cBhvr>
                                      <p:to>
                                        <p:strVal val="visible"/>
                                      </p:to>
                                    </p:set>
                                    <p:animEffect transition="in" filter="fade">
                                      <p:cBhvr>
                                        <p:cTn id="57" dur="1000"/>
                                        <p:tgtEl>
                                          <p:spTgt spid="2">
                                            <p:txEl>
                                              <p:pRg st="10" end="10"/>
                                            </p:txEl>
                                          </p:spTgt>
                                        </p:tgtEl>
                                      </p:cBhvr>
                                    </p:animEffect>
                                    <p:anim calcmode="lin" valueType="num">
                                      <p:cBhvr>
                                        <p:cTn id="58" dur="1000" fill="hold"/>
                                        <p:tgtEl>
                                          <p:spTgt spid="2">
                                            <p:txEl>
                                              <p:pRg st="10" end="10"/>
                                            </p:txEl>
                                          </p:spTgt>
                                        </p:tgtEl>
                                        <p:attrNameLst>
                                          <p:attrName>ppt_x</p:attrName>
                                        </p:attrNameLst>
                                      </p:cBhvr>
                                      <p:tavLst>
                                        <p:tav tm="0">
                                          <p:val>
                                            <p:strVal val="#ppt_x"/>
                                          </p:val>
                                        </p:tav>
                                        <p:tav tm="100000">
                                          <p:val>
                                            <p:strVal val="#ppt_x"/>
                                          </p:val>
                                        </p:tav>
                                      </p:tavLst>
                                    </p:anim>
                                    <p:anim calcmode="lin" valueType="num">
                                      <p:cBhvr>
                                        <p:cTn id="59" dur="1000" fill="hold"/>
                                        <p:tgtEl>
                                          <p:spTgt spid="2">
                                            <p:txEl>
                                              <p:pRg st="10" end="1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
                                            <p:txEl>
                                              <p:pRg st="11" end="11"/>
                                            </p:txEl>
                                          </p:spTgt>
                                        </p:tgtEl>
                                        <p:attrNameLst>
                                          <p:attrName>style.visibility</p:attrName>
                                        </p:attrNameLst>
                                      </p:cBhvr>
                                      <p:to>
                                        <p:strVal val="visible"/>
                                      </p:to>
                                    </p:set>
                                    <p:animEffect transition="in" filter="fade">
                                      <p:cBhvr>
                                        <p:cTn id="62" dur="1000"/>
                                        <p:tgtEl>
                                          <p:spTgt spid="2">
                                            <p:txEl>
                                              <p:pRg st="11" end="11"/>
                                            </p:txEl>
                                          </p:spTgt>
                                        </p:tgtEl>
                                      </p:cBhvr>
                                    </p:animEffect>
                                    <p:anim calcmode="lin" valueType="num">
                                      <p:cBhvr>
                                        <p:cTn id="63" dur="1000" fill="hold"/>
                                        <p:tgtEl>
                                          <p:spTgt spid="2">
                                            <p:txEl>
                                              <p:pRg st="11" end="11"/>
                                            </p:txEl>
                                          </p:spTgt>
                                        </p:tgtEl>
                                        <p:attrNameLst>
                                          <p:attrName>ppt_x</p:attrName>
                                        </p:attrNameLst>
                                      </p:cBhvr>
                                      <p:tavLst>
                                        <p:tav tm="0">
                                          <p:val>
                                            <p:strVal val="#ppt_x"/>
                                          </p:val>
                                        </p:tav>
                                        <p:tav tm="100000">
                                          <p:val>
                                            <p:strVal val="#ppt_x"/>
                                          </p:val>
                                        </p:tav>
                                      </p:tavLst>
                                    </p:anim>
                                    <p:anim calcmode="lin" valueType="num">
                                      <p:cBhvr>
                                        <p:cTn id="64" dur="1000" fill="hold"/>
                                        <p:tgtEl>
                                          <p:spTgt spid="2">
                                            <p:txEl>
                                              <p:pRg st="11" end="11"/>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
                                            <p:txEl>
                                              <p:pRg st="12" end="12"/>
                                            </p:txEl>
                                          </p:spTgt>
                                        </p:tgtEl>
                                        <p:attrNameLst>
                                          <p:attrName>style.visibility</p:attrName>
                                        </p:attrNameLst>
                                      </p:cBhvr>
                                      <p:to>
                                        <p:strVal val="visible"/>
                                      </p:to>
                                    </p:set>
                                    <p:animEffect transition="in" filter="fade">
                                      <p:cBhvr>
                                        <p:cTn id="67" dur="1000"/>
                                        <p:tgtEl>
                                          <p:spTgt spid="2">
                                            <p:txEl>
                                              <p:pRg st="12" end="12"/>
                                            </p:txEl>
                                          </p:spTgt>
                                        </p:tgtEl>
                                      </p:cBhvr>
                                    </p:animEffect>
                                    <p:anim calcmode="lin" valueType="num">
                                      <p:cBhvr>
                                        <p:cTn id="68" dur="1000" fill="hold"/>
                                        <p:tgtEl>
                                          <p:spTgt spid="2">
                                            <p:txEl>
                                              <p:pRg st="12" end="12"/>
                                            </p:txEl>
                                          </p:spTgt>
                                        </p:tgtEl>
                                        <p:attrNameLst>
                                          <p:attrName>ppt_x</p:attrName>
                                        </p:attrNameLst>
                                      </p:cBhvr>
                                      <p:tavLst>
                                        <p:tav tm="0">
                                          <p:val>
                                            <p:strVal val="#ppt_x"/>
                                          </p:val>
                                        </p:tav>
                                        <p:tav tm="100000">
                                          <p:val>
                                            <p:strVal val="#ppt_x"/>
                                          </p:val>
                                        </p:tav>
                                      </p:tavLst>
                                    </p:anim>
                                    <p:anim calcmode="lin" valueType="num">
                                      <p:cBhvr>
                                        <p:cTn id="69" dur="1000" fill="hold"/>
                                        <p:tgtEl>
                                          <p:spTgt spid="2">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grayscl/>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767408" y="1484784"/>
            <a:ext cx="10789601" cy="4295502"/>
          </a:xfrm>
        </p:spPr>
        <p:txBody>
          <a:bodyPr>
            <a:noAutofit/>
          </a:bodyPr>
          <a:lstStyle/>
          <a:p>
            <a:pPr marL="577850"/>
            <a:r>
              <a:rPr lang="en-US" sz="2000" b="1" dirty="0"/>
              <a:t>Student Information</a:t>
            </a:r>
          </a:p>
          <a:p>
            <a:pPr marL="1144588" lvl="1">
              <a:spcBef>
                <a:spcPts val="300"/>
              </a:spcBef>
            </a:pPr>
            <a:r>
              <a:rPr lang="en-US" sz="1600" dirty="0"/>
              <a:t>Student enrollment (including enrollment by grade level, by ethnicity, by certain student identification indicators, and students with disabilities by primary eligibility category) and other student information (including graduation information, retention rates, class size information, mobility, and student attrition)</a:t>
            </a:r>
          </a:p>
          <a:p>
            <a:pPr marL="577850">
              <a:spcBef>
                <a:spcPts val="1200"/>
              </a:spcBef>
            </a:pPr>
            <a:r>
              <a:rPr lang="en-US" sz="2000" b="1" dirty="0"/>
              <a:t>Staff Information</a:t>
            </a:r>
          </a:p>
          <a:p>
            <a:pPr marL="1144588" lvl="1">
              <a:spcBef>
                <a:spcPts val="300"/>
              </a:spcBef>
            </a:pPr>
            <a:r>
              <a:rPr lang="en-US" sz="1600" dirty="0"/>
              <a:t>Staff information (including total staff, staff by classification, teachers by ethnicity and gender, teachers by highest degree held and years of experience, experience of campus leadership, staff salary, and teacher turnover rate information) </a:t>
            </a:r>
          </a:p>
          <a:p>
            <a:pPr marL="577850">
              <a:spcBef>
                <a:spcPts val="1200"/>
              </a:spcBef>
            </a:pPr>
            <a:r>
              <a:rPr lang="en-US" sz="2000" b="1" dirty="0"/>
              <a:t>Program Information</a:t>
            </a:r>
          </a:p>
          <a:p>
            <a:pPr marL="1144588" lvl="1">
              <a:spcBef>
                <a:spcPts val="300"/>
              </a:spcBef>
            </a:pPr>
            <a:r>
              <a:rPr lang="en-US" sz="1600" dirty="0"/>
              <a:t>Student Enrollment by Program</a:t>
            </a:r>
          </a:p>
          <a:p>
            <a:pPr marL="1144588" lvl="1">
              <a:spcBef>
                <a:spcPts val="300"/>
              </a:spcBef>
            </a:pPr>
            <a:r>
              <a:rPr lang="en-US" sz="1600" dirty="0"/>
              <a:t>Teachers by Program (population served)</a:t>
            </a:r>
          </a:p>
        </p:txBody>
      </p:sp>
      <p:sp>
        <p:nvSpPr>
          <p:cNvPr id="5" name="Slide Number Placeholder 4"/>
          <p:cNvSpPr>
            <a:spLocks noGrp="1"/>
          </p:cNvSpPr>
          <p:nvPr>
            <p:ph type="sldNum" sz="quarter" idx="12"/>
          </p:nvPr>
        </p:nvSpPr>
        <p:spPr/>
        <p:txBody>
          <a:bodyPr/>
          <a:lstStyle/>
          <a:p>
            <a:pPr>
              <a:defRPr/>
            </a:pPr>
            <a:fld id="{C88EA8D6-669F-4CB8-BF46-F65FE868643E}" type="slidenum">
              <a:rPr lang="hu-HU" smtClean="0"/>
              <a:pPr>
                <a:defRPr/>
              </a:pPr>
              <a:t>11</a:t>
            </a:fld>
            <a:endParaRPr lang="hu-HU" dirty="0"/>
          </a:p>
        </p:txBody>
      </p:sp>
      <p:sp>
        <p:nvSpPr>
          <p:cNvPr id="10" name="Title 2">
            <a:extLst>
              <a:ext uri="{FF2B5EF4-FFF2-40B4-BE49-F238E27FC236}">
                <a16:creationId xmlns:a16="http://schemas.microsoft.com/office/drawing/2014/main" id="{12E4946D-B651-4B3C-898F-5271700922CB}"/>
              </a:ext>
            </a:extLst>
          </p:cNvPr>
          <p:cNvSpPr>
            <a:spLocks noGrp="1"/>
          </p:cNvSpPr>
          <p:nvPr>
            <p:ph type="title"/>
          </p:nvPr>
        </p:nvSpPr>
        <p:spPr>
          <a:xfrm>
            <a:off x="623392" y="188914"/>
            <a:ext cx="9504858" cy="1133475"/>
          </a:xfrm>
        </p:spPr>
        <p:txBody>
          <a:bodyPr/>
          <a:lstStyle/>
          <a:p>
            <a:pPr>
              <a:tabLst>
                <a:tab pos="457200" algn="l"/>
              </a:tabLst>
            </a:pPr>
            <a:r>
              <a:rPr lang="en-US" sz="2600" dirty="0">
                <a:solidFill>
                  <a:schemeClr val="accent6">
                    <a:lumMod val="75000"/>
                  </a:schemeClr>
                </a:solidFill>
                <a:latin typeface="Arial" panose="020B0604020202020204" pitchFamily="34" charset="0"/>
                <a:cs typeface="Arial" panose="020B0604020202020204" pitchFamily="34" charset="0"/>
              </a:rPr>
              <a:t>Section 1</a:t>
            </a:r>
            <a:br>
              <a:rPr lang="en-US" sz="2600" dirty="0">
                <a:solidFill>
                  <a:schemeClr val="accent6">
                    <a:lumMod val="75000"/>
                  </a:schemeClr>
                </a:solidFill>
                <a:latin typeface="Arial" panose="020B0604020202020204" pitchFamily="34" charset="0"/>
                <a:cs typeface="Arial" panose="020B0604020202020204" pitchFamily="34" charset="0"/>
              </a:rPr>
            </a:br>
            <a:r>
              <a:rPr lang="en-US" sz="2600" dirty="0">
                <a:solidFill>
                  <a:schemeClr val="accent6">
                    <a:lumMod val="75000"/>
                  </a:schemeClr>
                </a:solidFill>
                <a:latin typeface="Arial" panose="020B0604020202020204" pitchFamily="34" charset="0"/>
                <a:cs typeface="Arial" panose="020B0604020202020204" pitchFamily="34" charset="0"/>
              </a:rPr>
              <a:t>	</a:t>
            </a:r>
            <a:r>
              <a:rPr lang="en-US" sz="2400" dirty="0">
                <a:solidFill>
                  <a:schemeClr val="accent6">
                    <a:lumMod val="75000"/>
                  </a:schemeClr>
                </a:solidFill>
                <a:latin typeface="Arial" panose="020B0604020202020204" pitchFamily="34" charset="0"/>
                <a:cs typeface="Arial" panose="020B0604020202020204" pitchFamily="34" charset="0"/>
              </a:rPr>
              <a:t>2022-23 Texas Academic Performance Report (TAPR)</a:t>
            </a:r>
            <a:endParaRPr lang="en-US" sz="2600" dirty="0">
              <a:solidFill>
                <a:schemeClr val="accent6">
                  <a:lumMod val="75000"/>
                </a:schemeClr>
              </a:solidFill>
              <a:latin typeface="Arial" panose="020B0604020202020204" pitchFamily="34" charset="0"/>
              <a:cs typeface="Arial" panose="020B0604020202020204" pitchFamily="34" charset="0"/>
            </a:endParaRPr>
          </a:p>
        </p:txBody>
      </p:sp>
      <p:sp>
        <p:nvSpPr>
          <p:cNvPr id="3" name="Oval 2">
            <a:extLst>
              <a:ext uri="{FF2B5EF4-FFF2-40B4-BE49-F238E27FC236}">
                <a16:creationId xmlns:a16="http://schemas.microsoft.com/office/drawing/2014/main" id="{DF5794C9-E1C6-BD3E-C939-63E05DBEE98C}"/>
              </a:ext>
            </a:extLst>
          </p:cNvPr>
          <p:cNvSpPr/>
          <p:nvPr/>
        </p:nvSpPr>
        <p:spPr>
          <a:xfrm>
            <a:off x="9048328" y="1268760"/>
            <a:ext cx="2808312" cy="576064"/>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lumMod val="50000"/>
                  </a:schemeClr>
                </a:solidFill>
                <a:latin typeface="Arial Narrow" panose="020B0606020202030204" pitchFamily="34" charset="0"/>
                <a:ea typeface="FangSong" panose="020B0503020204020204" pitchFamily="49" charset="-122"/>
              </a:rPr>
              <a:t>District TAPR p.27-29</a:t>
            </a:r>
            <a:endParaRPr lang="en-US" dirty="0"/>
          </a:p>
        </p:txBody>
      </p:sp>
      <p:sp>
        <p:nvSpPr>
          <p:cNvPr id="4" name="Oval 3">
            <a:extLst>
              <a:ext uri="{FF2B5EF4-FFF2-40B4-BE49-F238E27FC236}">
                <a16:creationId xmlns:a16="http://schemas.microsoft.com/office/drawing/2014/main" id="{166626BC-1B68-2C05-381E-09DC344BF998}"/>
              </a:ext>
            </a:extLst>
          </p:cNvPr>
          <p:cNvSpPr/>
          <p:nvPr/>
        </p:nvSpPr>
        <p:spPr>
          <a:xfrm>
            <a:off x="9048328" y="2636912"/>
            <a:ext cx="2808312" cy="432048"/>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lumMod val="50000"/>
                  </a:schemeClr>
                </a:solidFill>
                <a:latin typeface="Arial Narrow" panose="020B0606020202030204" pitchFamily="34" charset="0"/>
                <a:ea typeface="FangSong" panose="020B0503020204020204" pitchFamily="49" charset="-122"/>
              </a:rPr>
              <a:t>District TAPR p.30-32</a:t>
            </a:r>
            <a:endParaRPr lang="en-US" dirty="0"/>
          </a:p>
        </p:txBody>
      </p:sp>
      <p:sp>
        <p:nvSpPr>
          <p:cNvPr id="6" name="Oval 5">
            <a:extLst>
              <a:ext uri="{FF2B5EF4-FFF2-40B4-BE49-F238E27FC236}">
                <a16:creationId xmlns:a16="http://schemas.microsoft.com/office/drawing/2014/main" id="{910B2A9E-5A4D-7B72-D339-CB33CD55B45D}"/>
              </a:ext>
            </a:extLst>
          </p:cNvPr>
          <p:cNvSpPr/>
          <p:nvPr/>
        </p:nvSpPr>
        <p:spPr>
          <a:xfrm>
            <a:off x="9035192" y="4151179"/>
            <a:ext cx="2808312" cy="576064"/>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lumMod val="50000"/>
                  </a:schemeClr>
                </a:solidFill>
                <a:latin typeface="Arial Narrow" panose="020B0606020202030204" pitchFamily="34" charset="0"/>
                <a:ea typeface="FangSong" panose="020B0503020204020204" pitchFamily="49" charset="-122"/>
              </a:rPr>
              <a:t>District TAPR p.32</a:t>
            </a:r>
            <a:endParaRPr lang="en-US" dirty="0"/>
          </a:p>
        </p:txBody>
      </p:sp>
    </p:spTree>
    <p:extLst>
      <p:ext uri="{BB962C8B-B14F-4D97-AF65-F5344CB8AC3E}">
        <p14:creationId xmlns:p14="http://schemas.microsoft.com/office/powerpoint/2010/main" val="8130631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000"/>
                                        <p:tgtEl>
                                          <p:spTgt spid="2">
                                            <p:txEl>
                                              <p:pRg st="3" end="3"/>
                                            </p:txEl>
                                          </p:spTgt>
                                        </p:tgtEl>
                                      </p:cBhvr>
                                    </p:animEffect>
                                    <p:anim calcmode="lin" valueType="num">
                                      <p:cBhvr>
                                        <p:cTn id="2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1000"/>
                                        <p:tgtEl>
                                          <p:spTgt spid="2">
                                            <p:txEl>
                                              <p:pRg st="4" end="4"/>
                                            </p:txEl>
                                          </p:spTgt>
                                        </p:tgtEl>
                                      </p:cBhvr>
                                    </p:animEffect>
                                    <p:anim calcmode="lin" valueType="num">
                                      <p:cBhvr>
                                        <p:cTn id="28"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1000"/>
                                        <p:tgtEl>
                                          <p:spTgt spid="2">
                                            <p:txEl>
                                              <p:pRg st="5" end="5"/>
                                            </p:txEl>
                                          </p:spTgt>
                                        </p:tgtEl>
                                      </p:cBhvr>
                                    </p:animEffect>
                                    <p:anim calcmode="lin" valueType="num">
                                      <p:cBhvr>
                                        <p:cTn id="3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2">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fade">
                                      <p:cBhvr>
                                        <p:cTn id="37" dur="1000"/>
                                        <p:tgtEl>
                                          <p:spTgt spid="2">
                                            <p:txEl>
                                              <p:pRg st="6" end="6"/>
                                            </p:txEl>
                                          </p:spTgt>
                                        </p:tgtEl>
                                      </p:cBhvr>
                                    </p:animEffect>
                                    <p:anim calcmode="lin" valueType="num">
                                      <p:cBhvr>
                                        <p:cTn id="38"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grayscl/>
          </a:blip>
          <a:srcRect/>
          <a:stretch>
            <a:fillRect/>
          </a:stretch>
        </a:blip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C88EA8D6-669F-4CB8-BF46-F65FE868643E}" type="slidenum">
              <a:rPr lang="hu-HU" smtClean="0"/>
              <a:pPr>
                <a:defRPr/>
              </a:pPr>
              <a:t>12</a:t>
            </a:fld>
            <a:endParaRPr lang="hu-HU" dirty="0"/>
          </a:p>
        </p:txBody>
      </p:sp>
      <p:sp>
        <p:nvSpPr>
          <p:cNvPr id="6" name="Title 5">
            <a:extLst>
              <a:ext uri="{FF2B5EF4-FFF2-40B4-BE49-F238E27FC236}">
                <a16:creationId xmlns:a16="http://schemas.microsoft.com/office/drawing/2014/main" id="{2ECBE1A6-2EE2-4F73-AE26-882DD64A4B14}"/>
              </a:ext>
            </a:extLst>
          </p:cNvPr>
          <p:cNvSpPr>
            <a:spLocks noGrp="1"/>
          </p:cNvSpPr>
          <p:nvPr>
            <p:ph type="title"/>
          </p:nvPr>
        </p:nvSpPr>
        <p:spPr>
          <a:xfrm>
            <a:off x="595590" y="404664"/>
            <a:ext cx="9865096" cy="1134458"/>
          </a:xfrm>
        </p:spPr>
        <p:txBody>
          <a:bodyPr/>
          <a:lstStyle/>
          <a:p>
            <a:pPr>
              <a:tabLst>
                <a:tab pos="457200" algn="l"/>
              </a:tabLst>
            </a:pPr>
            <a:r>
              <a:rPr lang="en-US" sz="2600" dirty="0">
                <a:solidFill>
                  <a:schemeClr val="accent6">
                    <a:lumMod val="75000"/>
                  </a:schemeClr>
                </a:solidFill>
                <a:latin typeface="Arial" panose="020B0604020202020204" pitchFamily="34" charset="0"/>
                <a:cs typeface="Arial" panose="020B0604020202020204" pitchFamily="34" charset="0"/>
              </a:rPr>
              <a:t>Section 2</a:t>
            </a:r>
            <a:br>
              <a:rPr lang="en-US" sz="2600" dirty="0">
                <a:solidFill>
                  <a:schemeClr val="accent6">
                    <a:lumMod val="75000"/>
                  </a:schemeClr>
                </a:solidFill>
                <a:latin typeface="Arial" panose="020B0604020202020204" pitchFamily="34" charset="0"/>
                <a:cs typeface="Arial" panose="020B0604020202020204" pitchFamily="34" charset="0"/>
              </a:rPr>
            </a:br>
            <a:r>
              <a:rPr lang="en-US" sz="2600" dirty="0">
                <a:solidFill>
                  <a:schemeClr val="accent6">
                    <a:lumMod val="75000"/>
                  </a:schemeClr>
                </a:solidFill>
                <a:latin typeface="Arial" panose="020B0604020202020204" pitchFamily="34" charset="0"/>
                <a:cs typeface="Arial" panose="020B0604020202020204" pitchFamily="34" charset="0"/>
              </a:rPr>
              <a:t>	</a:t>
            </a:r>
            <a:r>
              <a:rPr lang="en-US" sz="2000" dirty="0">
                <a:solidFill>
                  <a:schemeClr val="accent6">
                    <a:lumMod val="75000"/>
                  </a:schemeClr>
                </a:solidFill>
                <a:latin typeface="Arial" panose="020B0604020202020204" pitchFamily="34" charset="0"/>
                <a:cs typeface="Arial" panose="020B0604020202020204" pitchFamily="34" charset="0"/>
              </a:rPr>
              <a:t>PEIMS Financial Standard Reports (2021-22 Financial Actual Reports)</a:t>
            </a:r>
            <a:endParaRPr lang="en-US" dirty="0">
              <a:solidFill>
                <a:schemeClr val="accent6">
                  <a:lumMod val="75000"/>
                </a:schemeClr>
              </a:solidFill>
            </a:endParaRPr>
          </a:p>
        </p:txBody>
      </p:sp>
      <p:sp>
        <p:nvSpPr>
          <p:cNvPr id="8" name="Content Placeholder 1">
            <a:extLst>
              <a:ext uri="{FF2B5EF4-FFF2-40B4-BE49-F238E27FC236}">
                <a16:creationId xmlns:a16="http://schemas.microsoft.com/office/drawing/2014/main" id="{79A8B2E0-7CDE-4B60-9975-07607C8F0B40}"/>
              </a:ext>
            </a:extLst>
          </p:cNvPr>
          <p:cNvSpPr txBox="1">
            <a:spLocks/>
          </p:cNvSpPr>
          <p:nvPr/>
        </p:nvSpPr>
        <p:spPr>
          <a:xfrm>
            <a:off x="1016694" y="1772816"/>
            <a:ext cx="4511444" cy="2777835"/>
          </a:xfrm>
          <a:prstGeom prst="roundRect">
            <a:avLst/>
          </a:prstGeom>
          <a:solidFill>
            <a:schemeClr val="bg1"/>
          </a:solidFill>
          <a:ln w="28575">
            <a:solidFill>
              <a:schemeClr val="accent6">
                <a:lumMod val="75000"/>
              </a:schemeClr>
            </a:solidFill>
          </a:ln>
        </p:spPr>
        <p:txBody>
          <a:bodyPr vert="horz" lIns="91440" tIns="45720" rIns="91440" bIns="45720" rtlCol="0" anchor="ctr">
            <a:noAutofit/>
          </a:bodyPr>
          <a:lstStyle>
            <a:lvl1pPr marL="344488" marR="0" indent="-344488"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sz="2800" kern="1200">
                <a:solidFill>
                  <a:schemeClr val="tx1">
                    <a:lumMod val="50000"/>
                    <a:lumOff val="50000"/>
                  </a:schemeClr>
                </a:solidFill>
                <a:latin typeface="+mn-lt"/>
                <a:ea typeface="+mn-ea"/>
                <a:cs typeface="+mn-cs"/>
              </a:defRPr>
            </a:lvl1pPr>
            <a:lvl2pPr marL="800100" marR="0" indent="-342900" algn="l" defTabSz="914400" rtl="0" eaLnBrk="1" fontAlgn="auto" latinLnBrk="0" hangingPunct="1">
              <a:lnSpc>
                <a:spcPct val="90000"/>
              </a:lnSpc>
              <a:spcBef>
                <a:spcPts val="500"/>
              </a:spcBef>
              <a:spcAft>
                <a:spcPts val="0"/>
              </a:spcAft>
              <a:buClrTx/>
              <a:buSzTx/>
              <a:buFont typeface="Wingdings" panose="05000000000000000000" pitchFamily="2" charset="2"/>
              <a:buChar char="q"/>
              <a:tabLst/>
              <a:defRPr sz="2400" kern="1200">
                <a:solidFill>
                  <a:schemeClr val="tx1">
                    <a:lumMod val="50000"/>
                    <a:lumOff val="50000"/>
                  </a:schemeClr>
                </a:solidFill>
                <a:latin typeface="+mn-lt"/>
                <a:ea typeface="+mn-ea"/>
                <a:cs typeface="+mn-cs"/>
              </a:defRPr>
            </a:lvl2pPr>
            <a:lvl3pPr marL="1258888" marR="0" indent="-344488" algn="l" defTabSz="914400" rtl="0" eaLnBrk="1" fontAlgn="auto" latinLnBrk="0" hangingPunct="1">
              <a:lnSpc>
                <a:spcPct val="90000"/>
              </a:lnSpc>
              <a:spcBef>
                <a:spcPts val="500"/>
              </a:spcBef>
              <a:spcAft>
                <a:spcPts val="0"/>
              </a:spcAft>
              <a:buClrTx/>
              <a:buSzTx/>
              <a:buFont typeface="Wingdings" panose="05000000000000000000" pitchFamily="2" charset="2"/>
              <a:buChar char="v"/>
              <a:tabLst/>
              <a:defRPr sz="2000" kern="1200">
                <a:solidFill>
                  <a:schemeClr val="tx1">
                    <a:lumMod val="50000"/>
                    <a:lumOff val="50000"/>
                  </a:schemeClr>
                </a:solidFill>
                <a:latin typeface="+mn-lt"/>
                <a:ea typeface="+mn-ea"/>
                <a:cs typeface="+mn-cs"/>
              </a:defRPr>
            </a:lvl3pPr>
            <a:lvl4pPr marL="1658938" marR="0" indent="-287338"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800" kern="1200">
                <a:solidFill>
                  <a:schemeClr val="tx1">
                    <a:lumMod val="50000"/>
                    <a:lumOff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1200"/>
              </a:spcBef>
              <a:buNone/>
            </a:pPr>
            <a:r>
              <a:rPr lang="en-US" sz="2000" b="1" dirty="0">
                <a:solidFill>
                  <a:srgbClr val="5D5D5D"/>
                </a:solidFill>
              </a:rPr>
              <a:t>2021-22 Actual Financial Data</a:t>
            </a:r>
          </a:p>
          <a:p>
            <a:pPr marL="0" indent="0" algn="ctr">
              <a:spcBef>
                <a:spcPts val="0"/>
              </a:spcBef>
              <a:buNone/>
            </a:pPr>
            <a:r>
              <a:rPr lang="en-US" sz="2000" b="1" dirty="0">
                <a:solidFill>
                  <a:srgbClr val="5D5D5D"/>
                </a:solidFill>
              </a:rPr>
              <a:t>(District)</a:t>
            </a:r>
          </a:p>
          <a:p>
            <a:r>
              <a:rPr lang="en-US" sz="1800" dirty="0"/>
              <a:t>Revenues</a:t>
            </a:r>
          </a:p>
          <a:p>
            <a:r>
              <a:rPr lang="en-US" sz="1800" dirty="0"/>
              <a:t>Expenditures </a:t>
            </a:r>
          </a:p>
          <a:p>
            <a:r>
              <a:rPr lang="en-US" sz="1800" dirty="0"/>
              <a:t>Disbursements</a:t>
            </a:r>
          </a:p>
          <a:p>
            <a:r>
              <a:rPr lang="en-US" sz="1800" dirty="0"/>
              <a:t>Tax Rates</a:t>
            </a:r>
          </a:p>
          <a:p>
            <a:r>
              <a:rPr lang="en-US" sz="1800" dirty="0"/>
              <a:t>Fund Balance</a:t>
            </a:r>
          </a:p>
        </p:txBody>
      </p:sp>
      <p:sp>
        <p:nvSpPr>
          <p:cNvPr id="9" name="Content Placeholder 1">
            <a:extLst>
              <a:ext uri="{FF2B5EF4-FFF2-40B4-BE49-F238E27FC236}">
                <a16:creationId xmlns:a16="http://schemas.microsoft.com/office/drawing/2014/main" id="{72CCD21D-4EA0-43E2-B6B0-F048B7AE87BD}"/>
              </a:ext>
            </a:extLst>
          </p:cNvPr>
          <p:cNvSpPr txBox="1">
            <a:spLocks/>
          </p:cNvSpPr>
          <p:nvPr/>
        </p:nvSpPr>
        <p:spPr bwMode="auto">
          <a:xfrm>
            <a:off x="6481878" y="1772816"/>
            <a:ext cx="4511444" cy="2777835"/>
          </a:xfrm>
          <a:prstGeom prst="roundRect">
            <a:avLst/>
          </a:prstGeom>
          <a:solidFill>
            <a:schemeClr val="bg1"/>
          </a:solidFill>
          <a:ln w="28575">
            <a:solidFill>
              <a:schemeClr val="accent6">
                <a:lumMod val="75000"/>
              </a:schemeClr>
            </a:solidFill>
          </a:ln>
        </p:spPr>
        <p:txBody>
          <a:bodyPr vert="horz" wrap="square" lIns="0" tIns="45720" rIns="0" bIns="45720" numCol="1" anchor="ctr" anchorCtr="0" compatLnSpc="1">
            <a:prstTxWarp prst="textNoShape">
              <a:avLst/>
            </a:prstTxWarp>
            <a:noAutofit/>
          </a:bodyPr>
          <a:lstStyle>
            <a:lvl1pPr marL="463550" indent="-463550" algn="l" rtl="0" eaLnBrk="0" fontAlgn="base" hangingPunct="0">
              <a:lnSpc>
                <a:spcPct val="100000"/>
              </a:lnSpc>
              <a:spcBef>
                <a:spcPts val="600"/>
              </a:spcBef>
              <a:spcAft>
                <a:spcPct val="0"/>
              </a:spcAft>
              <a:buFont typeface="Wingdings" pitchFamily="2" charset="2"/>
              <a:buChar char="Ø"/>
              <a:defRPr sz="2800" kern="1200">
                <a:solidFill>
                  <a:srgbClr val="5D5D5D"/>
                </a:solidFill>
                <a:latin typeface="Arial" pitchFamily="34" charset="0"/>
                <a:ea typeface="+mn-ea"/>
                <a:cs typeface="Arial" pitchFamily="34" charset="0"/>
              </a:defRPr>
            </a:lvl1pPr>
            <a:lvl2pPr marL="914400" marR="0" indent="-457200" algn="l" defTabSz="914400" rtl="0" eaLnBrk="0" fontAlgn="base" latinLnBrk="0" hangingPunct="0">
              <a:lnSpc>
                <a:spcPct val="100000"/>
              </a:lnSpc>
              <a:spcBef>
                <a:spcPts val="600"/>
              </a:spcBef>
              <a:spcAft>
                <a:spcPct val="0"/>
              </a:spcAft>
              <a:buClrTx/>
              <a:buSzTx/>
              <a:buFont typeface="Wingdings" panose="05000000000000000000" pitchFamily="2" charset="2"/>
              <a:buChar char="q"/>
              <a:tabLst/>
              <a:defRPr sz="2400" kern="1200">
                <a:solidFill>
                  <a:srgbClr val="5D5D5D"/>
                </a:solidFill>
                <a:latin typeface="Arial" pitchFamily="34" charset="0"/>
                <a:ea typeface="+mn-ea"/>
                <a:cs typeface="Arial" pitchFamily="34" charset="0"/>
              </a:defRPr>
            </a:lvl2pPr>
            <a:lvl3pPr marL="1377950" marR="0" indent="-463550" algn="l" defTabSz="914400" rtl="0" eaLnBrk="0" fontAlgn="base" latinLnBrk="0" hangingPunct="0">
              <a:lnSpc>
                <a:spcPct val="100000"/>
              </a:lnSpc>
              <a:spcBef>
                <a:spcPts val="600"/>
              </a:spcBef>
              <a:spcAft>
                <a:spcPct val="0"/>
              </a:spcAft>
              <a:buClrTx/>
              <a:buSzTx/>
              <a:buFont typeface="Wingdings" pitchFamily="2" charset="2"/>
              <a:buChar char="§"/>
              <a:tabLst/>
              <a:defRPr sz="2400" kern="1200">
                <a:solidFill>
                  <a:srgbClr val="5D5D5D"/>
                </a:solidFill>
                <a:latin typeface="Arial" pitchFamily="34" charset="0"/>
                <a:ea typeface="+mn-ea"/>
                <a:cs typeface="Arial" pitchFamily="34" charset="0"/>
              </a:defRPr>
            </a:lvl3pPr>
            <a:lvl4pPr marL="1828800" marR="0" indent="-457200" algn="l" defTabSz="914400" rtl="0" eaLnBrk="0" fontAlgn="base" latinLnBrk="0" hangingPunct="0">
              <a:lnSpc>
                <a:spcPct val="100000"/>
              </a:lnSpc>
              <a:spcBef>
                <a:spcPts val="600"/>
              </a:spcBef>
              <a:spcAft>
                <a:spcPct val="0"/>
              </a:spcAft>
              <a:buClrTx/>
              <a:buSzTx/>
              <a:buFont typeface="Arial" pitchFamily="34" charset="0"/>
              <a:buChar char="–"/>
              <a:tabLst/>
              <a:defRPr sz="2400" kern="1200">
                <a:solidFill>
                  <a:srgbClr val="5D5D5D"/>
                </a:solidFill>
                <a:latin typeface="Arial" pitchFamily="34" charset="0"/>
                <a:ea typeface="+mn-ea"/>
                <a:cs typeface="Arial" pitchFamily="34" charset="0"/>
              </a:defRPr>
            </a:lvl4pPr>
            <a:lvl5pPr marL="2292350" marR="0" indent="-463550" algn="l" defTabSz="914400" rtl="0" eaLnBrk="0" fontAlgn="base" latinLnBrk="0" hangingPunct="0">
              <a:lnSpc>
                <a:spcPct val="100000"/>
              </a:lnSpc>
              <a:spcBef>
                <a:spcPts val="600"/>
              </a:spcBef>
              <a:spcAft>
                <a:spcPct val="0"/>
              </a:spcAft>
              <a:buClrTx/>
              <a:buSzTx/>
              <a:buFont typeface="Arial" pitchFamily="34" charset="0"/>
              <a:buChar char="»"/>
              <a:tabLst/>
              <a:defRPr sz="2400" kern="1200">
                <a:solidFill>
                  <a:srgbClr val="5D5D5D"/>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1200"/>
              </a:spcBef>
              <a:buNone/>
              <a:defRPr/>
            </a:pPr>
            <a:r>
              <a:rPr lang="en-US" sz="2000" b="1" dirty="0">
                <a:latin typeface="Calibri" panose="020F0502020204030204" pitchFamily="34" charset="0"/>
                <a:cs typeface="Calibri" panose="020F0502020204030204" pitchFamily="34" charset="0"/>
              </a:rPr>
              <a:t>2021-22 Actual Financial Data</a:t>
            </a:r>
          </a:p>
          <a:p>
            <a:pPr marL="0" indent="0" algn="ctr">
              <a:spcBef>
                <a:spcPts val="0"/>
              </a:spcBef>
              <a:buNone/>
              <a:defRPr/>
            </a:pPr>
            <a:r>
              <a:rPr lang="en-US" sz="2000" b="1" dirty="0">
                <a:latin typeface="Calibri" panose="020F0502020204030204" pitchFamily="34" charset="0"/>
                <a:cs typeface="Calibri" panose="020F0502020204030204" pitchFamily="34" charset="0"/>
              </a:rPr>
              <a:t>(Campus)</a:t>
            </a:r>
          </a:p>
          <a:p>
            <a:pPr marL="569913" indent="-400050">
              <a:defRPr/>
            </a:pPr>
            <a:r>
              <a:rPr lang="en-US" sz="1800" dirty="0">
                <a:latin typeface="Calibri" panose="020F0502020204030204" pitchFamily="34" charset="0"/>
                <a:cs typeface="Calibri" panose="020F0502020204030204" pitchFamily="34" charset="0"/>
              </a:rPr>
              <a:t>Expenditures by Object</a:t>
            </a:r>
          </a:p>
          <a:p>
            <a:pPr marL="569913" indent="-400050">
              <a:defRPr/>
            </a:pPr>
            <a:r>
              <a:rPr lang="en-US" sz="1800" dirty="0">
                <a:latin typeface="Calibri" panose="020F0502020204030204" pitchFamily="34" charset="0"/>
                <a:cs typeface="Calibri" panose="020F0502020204030204" pitchFamily="34" charset="0"/>
              </a:rPr>
              <a:t>Expenditures by Function</a:t>
            </a:r>
          </a:p>
          <a:p>
            <a:pPr marL="569913" indent="-400050">
              <a:defRPr/>
            </a:pPr>
            <a:r>
              <a:rPr lang="en-US" sz="1800" dirty="0">
                <a:latin typeface="Calibri" panose="020F0502020204030204" pitchFamily="34" charset="0"/>
                <a:cs typeface="Calibri" panose="020F0502020204030204" pitchFamily="34" charset="0"/>
              </a:rPr>
              <a:t>Program Expenditures by Program</a:t>
            </a:r>
          </a:p>
        </p:txBody>
      </p:sp>
      <p:sp>
        <p:nvSpPr>
          <p:cNvPr id="10" name="Content Placeholder 2">
            <a:extLst>
              <a:ext uri="{FF2B5EF4-FFF2-40B4-BE49-F238E27FC236}">
                <a16:creationId xmlns:a16="http://schemas.microsoft.com/office/drawing/2014/main" id="{641532E9-51E4-4586-80BC-94824986B39F}"/>
              </a:ext>
            </a:extLst>
          </p:cNvPr>
          <p:cNvSpPr txBox="1">
            <a:spLocks/>
          </p:cNvSpPr>
          <p:nvPr/>
        </p:nvSpPr>
        <p:spPr>
          <a:xfrm>
            <a:off x="1991544" y="4770718"/>
            <a:ext cx="8064896" cy="1008112"/>
          </a:xfrm>
          <a:prstGeom prst="horizontalScroll">
            <a:avLst/>
          </a:prstGeom>
          <a:ln>
            <a:solidFill>
              <a:schemeClr val="accent6">
                <a:lumMod val="75000"/>
              </a:schemeClr>
            </a:solidFill>
          </a:ln>
        </p:spPr>
        <p:txBody>
          <a:bodyPr vert="horz" lIns="91440" tIns="45720" rIns="91440" bIns="45720" rtlCol="0" anchor="ctr">
            <a:noAutofit/>
          </a:bodyPr>
          <a:lstStyle>
            <a:lvl1pPr marL="344488" indent="-344488" algn="l" defTabSz="914400" rtl="0" eaLnBrk="1" latinLnBrk="0" hangingPunct="1">
              <a:lnSpc>
                <a:spcPct val="100000"/>
              </a:lnSpc>
              <a:spcBef>
                <a:spcPts val="1000"/>
              </a:spcBef>
              <a:buFont typeface="Wingdings" panose="05000000000000000000" pitchFamily="2" charset="2"/>
              <a:buChar char="Ø"/>
              <a:defRPr sz="2400" kern="1200">
                <a:solidFill>
                  <a:srgbClr val="777776"/>
                </a:solidFill>
                <a:latin typeface="+mn-lt"/>
                <a:ea typeface="+mn-ea"/>
                <a:cs typeface="+mn-cs"/>
              </a:defRPr>
            </a:lvl1pPr>
            <a:lvl2pPr marL="800100" indent="-342900" algn="l" defTabSz="914400" rtl="0" eaLnBrk="1" latinLnBrk="0" hangingPunct="1">
              <a:lnSpc>
                <a:spcPct val="100000"/>
              </a:lnSpc>
              <a:spcBef>
                <a:spcPts val="500"/>
              </a:spcBef>
              <a:buFont typeface="Wingdings" panose="05000000000000000000" pitchFamily="2" charset="2"/>
              <a:buChar char="q"/>
              <a:defRPr sz="2000" kern="1200">
                <a:solidFill>
                  <a:srgbClr val="777776"/>
                </a:solidFill>
                <a:latin typeface="+mn-lt"/>
                <a:ea typeface="+mn-ea"/>
                <a:cs typeface="+mn-cs"/>
              </a:defRPr>
            </a:lvl2pPr>
            <a:lvl3pPr marL="1258888" indent="-344488" algn="l" defTabSz="914400" rtl="0" eaLnBrk="1" latinLnBrk="0" hangingPunct="1">
              <a:lnSpc>
                <a:spcPct val="100000"/>
              </a:lnSpc>
              <a:spcBef>
                <a:spcPts val="500"/>
              </a:spcBef>
              <a:buFont typeface="Wingdings" panose="05000000000000000000" pitchFamily="2" charset="2"/>
              <a:buChar char="v"/>
              <a:defRPr sz="1800" kern="1200">
                <a:solidFill>
                  <a:srgbClr val="777776"/>
                </a:solidFill>
                <a:latin typeface="+mn-lt"/>
                <a:ea typeface="+mn-ea"/>
                <a:cs typeface="+mn-cs"/>
              </a:defRPr>
            </a:lvl3pPr>
            <a:lvl4pPr marL="1714500" indent="-342900" algn="l" defTabSz="914400" rtl="0" eaLnBrk="1" latinLnBrk="0" hangingPunct="1">
              <a:lnSpc>
                <a:spcPct val="100000"/>
              </a:lnSpc>
              <a:spcBef>
                <a:spcPts val="500"/>
              </a:spcBef>
              <a:buFont typeface="Wingdings" panose="05000000000000000000" pitchFamily="2" charset="2"/>
              <a:buChar char="q"/>
              <a:defRPr sz="1600" kern="1200">
                <a:solidFill>
                  <a:srgbClr val="777776"/>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600" kern="1200">
                <a:solidFill>
                  <a:srgbClr val="7777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8738" lvl="1" indent="0" algn="ctr">
              <a:spcBef>
                <a:spcPts val="600"/>
              </a:spcBef>
              <a:buNone/>
            </a:pPr>
            <a:r>
              <a:rPr lang="en-US" sz="1800" b="1" i="1" dirty="0">
                <a:solidFill>
                  <a:schemeClr val="accent6">
                    <a:lumMod val="75000"/>
                  </a:schemeClr>
                </a:solidFill>
              </a:rPr>
              <a:t>2021-22 is the most recent year for which these data are available.</a:t>
            </a:r>
            <a:endParaRPr lang="en-US" sz="1600" i="1" dirty="0">
              <a:solidFill>
                <a:schemeClr val="accent6">
                  <a:lumMod val="75000"/>
                </a:schemeClr>
              </a:solidFill>
            </a:endParaRPr>
          </a:p>
        </p:txBody>
      </p:sp>
      <p:sp>
        <p:nvSpPr>
          <p:cNvPr id="2" name="Oval 1">
            <a:extLst>
              <a:ext uri="{FF2B5EF4-FFF2-40B4-BE49-F238E27FC236}">
                <a16:creationId xmlns:a16="http://schemas.microsoft.com/office/drawing/2014/main" id="{7AF8731C-60B4-D426-D8CC-ABC98225F59F}"/>
              </a:ext>
            </a:extLst>
          </p:cNvPr>
          <p:cNvSpPr/>
          <p:nvPr/>
        </p:nvSpPr>
        <p:spPr>
          <a:xfrm>
            <a:off x="9192344" y="895503"/>
            <a:ext cx="2808312" cy="576064"/>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hu-HU"/>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sz="1800" dirty="0">
                <a:solidFill>
                  <a:schemeClr val="bg1">
                    <a:lumMod val="50000"/>
                  </a:schemeClr>
                </a:solidFill>
                <a:latin typeface="Arial Narrow" panose="020B0606020202030204" pitchFamily="34" charset="0"/>
                <a:ea typeface="FangSong" panose="020B0503020204020204" pitchFamily="49" charset="-122"/>
              </a:rPr>
              <a:t>View District Report</a:t>
            </a:r>
            <a:endParaRPr lang="en-US" dirty="0"/>
          </a:p>
        </p:txBody>
      </p:sp>
    </p:spTree>
    <p:extLst>
      <p:ext uri="{BB962C8B-B14F-4D97-AF65-F5344CB8AC3E}">
        <p14:creationId xmlns:p14="http://schemas.microsoft.com/office/powerpoint/2010/main" val="5768725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37"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outVertical)">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grayscl/>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983432" y="1556792"/>
            <a:ext cx="9505056" cy="3600400"/>
          </a:xfrm>
        </p:spPr>
        <p:txBody>
          <a:bodyPr>
            <a:normAutofit/>
          </a:bodyPr>
          <a:lstStyle/>
          <a:p>
            <a:pPr marL="460375" indent="-460375">
              <a:spcBef>
                <a:spcPts val="1200"/>
              </a:spcBef>
            </a:pPr>
            <a:r>
              <a:rPr lang="en-US" sz="1600" dirty="0"/>
              <a:t>Generally, each year TEA assigns one of four accreditation statuses to each district in the state:</a:t>
            </a:r>
          </a:p>
          <a:p>
            <a:pPr marL="1138238" lvl="1">
              <a:buFont typeface="+mj-lt"/>
              <a:buAutoNum type="arabicPeriod"/>
            </a:pPr>
            <a:r>
              <a:rPr lang="en-US" sz="1400" i="1" dirty="0"/>
              <a:t>Accredited</a:t>
            </a:r>
          </a:p>
          <a:p>
            <a:pPr marL="1138238" lvl="1">
              <a:buFont typeface="+mj-lt"/>
              <a:buAutoNum type="arabicPeriod"/>
            </a:pPr>
            <a:r>
              <a:rPr lang="en-US" sz="1400" i="1" dirty="0"/>
              <a:t>Accredited-Warned</a:t>
            </a:r>
          </a:p>
          <a:p>
            <a:pPr marL="1138238" lvl="1">
              <a:buFont typeface="+mj-lt"/>
              <a:buAutoNum type="arabicPeriod"/>
            </a:pPr>
            <a:r>
              <a:rPr lang="en-US" sz="1400" i="1" dirty="0"/>
              <a:t>Accredited-Probation</a:t>
            </a:r>
          </a:p>
          <a:p>
            <a:pPr marL="1138238" lvl="1">
              <a:buFont typeface="+mj-lt"/>
              <a:buAutoNum type="arabicPeriod"/>
            </a:pPr>
            <a:r>
              <a:rPr lang="en-US" sz="1400" i="1" dirty="0"/>
              <a:t>Not Accredited-Revoked</a:t>
            </a:r>
          </a:p>
          <a:p>
            <a:pPr>
              <a:spcBef>
                <a:spcPts val="1200"/>
              </a:spcBef>
            </a:pPr>
            <a:r>
              <a:rPr lang="en-US" sz="1600" dirty="0"/>
              <a:t>In assigning an accreditation status to a district, TEA considers</a:t>
            </a:r>
          </a:p>
          <a:p>
            <a:pPr lvl="1"/>
            <a:r>
              <a:rPr lang="en-US" sz="1400" dirty="0"/>
              <a:t>Academic accountability ratings</a:t>
            </a:r>
          </a:p>
          <a:p>
            <a:pPr lvl="1"/>
            <a:r>
              <a:rPr lang="en-US" sz="1400" dirty="0"/>
              <a:t>Financial accountability ratings</a:t>
            </a:r>
          </a:p>
          <a:p>
            <a:pPr lvl="1"/>
            <a:r>
              <a:rPr lang="en-US" sz="1400" dirty="0"/>
              <a:t>Data integrity</a:t>
            </a:r>
          </a:p>
          <a:p>
            <a:pPr lvl="1"/>
            <a:r>
              <a:rPr lang="en-US" sz="1400" dirty="0"/>
              <a:t>Program-area deficiencies identified through Results Driven Accountability (RDA)</a:t>
            </a:r>
          </a:p>
          <a:p>
            <a:pPr>
              <a:spcBef>
                <a:spcPts val="1200"/>
              </a:spcBef>
            </a:pPr>
            <a:r>
              <a:rPr lang="en-US" sz="1600" dirty="0"/>
              <a:t>The District’s 2022-23 Accreditation Status is: </a:t>
            </a:r>
            <a:r>
              <a:rPr lang="en-US" sz="1600" b="1" i="1" dirty="0"/>
              <a:t>ACCREDITED</a:t>
            </a:r>
          </a:p>
          <a:p>
            <a:pPr marL="0" indent="0">
              <a:spcBef>
                <a:spcPts val="1200"/>
              </a:spcBef>
              <a:buNone/>
            </a:pPr>
            <a:endParaRPr lang="en-US" sz="1600" b="1" i="1" dirty="0"/>
          </a:p>
        </p:txBody>
      </p:sp>
      <p:sp>
        <p:nvSpPr>
          <p:cNvPr id="5" name="Slide Number Placeholder 4"/>
          <p:cNvSpPr>
            <a:spLocks noGrp="1"/>
          </p:cNvSpPr>
          <p:nvPr>
            <p:ph type="sldNum" sz="quarter" idx="12"/>
          </p:nvPr>
        </p:nvSpPr>
        <p:spPr/>
        <p:txBody>
          <a:bodyPr/>
          <a:lstStyle/>
          <a:p>
            <a:pPr>
              <a:defRPr/>
            </a:pPr>
            <a:fld id="{C88EA8D6-669F-4CB8-BF46-F65FE868643E}" type="slidenum">
              <a:rPr lang="hu-HU" smtClean="0"/>
              <a:pPr>
                <a:defRPr/>
              </a:pPr>
              <a:t>13</a:t>
            </a:fld>
            <a:endParaRPr lang="hu-HU" dirty="0"/>
          </a:p>
        </p:txBody>
      </p:sp>
      <p:sp>
        <p:nvSpPr>
          <p:cNvPr id="8" name="Title 2">
            <a:extLst>
              <a:ext uri="{FF2B5EF4-FFF2-40B4-BE49-F238E27FC236}">
                <a16:creationId xmlns:a16="http://schemas.microsoft.com/office/drawing/2014/main" id="{DCB8C7CC-BD3F-4634-9710-D860D2CA0B1A}"/>
              </a:ext>
            </a:extLst>
          </p:cNvPr>
          <p:cNvSpPr>
            <a:spLocks noGrp="1"/>
          </p:cNvSpPr>
          <p:nvPr>
            <p:ph type="title"/>
          </p:nvPr>
        </p:nvSpPr>
        <p:spPr>
          <a:xfrm>
            <a:off x="623392" y="332657"/>
            <a:ext cx="9361214" cy="1133475"/>
          </a:xfrm>
        </p:spPr>
        <p:txBody>
          <a:bodyPr/>
          <a:lstStyle/>
          <a:p>
            <a:pPr>
              <a:tabLst>
                <a:tab pos="457200" algn="l"/>
              </a:tabLst>
            </a:pPr>
            <a:r>
              <a:rPr lang="en-US" sz="2600" dirty="0">
                <a:solidFill>
                  <a:schemeClr val="accent6">
                    <a:lumMod val="75000"/>
                  </a:schemeClr>
                </a:solidFill>
                <a:latin typeface="Arial" panose="020B0604020202020204" pitchFamily="34" charset="0"/>
                <a:cs typeface="Arial" panose="020B0604020202020204" pitchFamily="34" charset="0"/>
              </a:rPr>
              <a:t>Section 3</a:t>
            </a:r>
            <a:br>
              <a:rPr lang="en-US" sz="2600" dirty="0">
                <a:solidFill>
                  <a:schemeClr val="accent6">
                    <a:lumMod val="75000"/>
                  </a:schemeClr>
                </a:solidFill>
                <a:latin typeface="Arial" panose="020B0604020202020204" pitchFamily="34" charset="0"/>
                <a:cs typeface="Arial" panose="020B0604020202020204" pitchFamily="34" charset="0"/>
              </a:rPr>
            </a:br>
            <a:r>
              <a:rPr lang="en-US" sz="2600" dirty="0">
                <a:solidFill>
                  <a:schemeClr val="accent6">
                    <a:lumMod val="75000"/>
                  </a:schemeClr>
                </a:solidFill>
                <a:latin typeface="Arial" panose="020B0604020202020204" pitchFamily="34" charset="0"/>
                <a:cs typeface="Arial" panose="020B0604020202020204" pitchFamily="34" charset="0"/>
              </a:rPr>
              <a:t>	</a:t>
            </a:r>
            <a:r>
              <a:rPr lang="en-US" sz="2400" dirty="0">
                <a:solidFill>
                  <a:schemeClr val="accent6">
                    <a:lumMod val="75000"/>
                  </a:schemeClr>
                </a:solidFill>
                <a:latin typeface="Arial" panose="020B0604020202020204" pitchFamily="34" charset="0"/>
                <a:cs typeface="Arial" panose="020B0604020202020204" pitchFamily="34" charset="0"/>
              </a:rPr>
              <a:t>2022-23 District Accreditation Status</a:t>
            </a:r>
            <a:endParaRPr lang="en-US" sz="2600" dirty="0">
              <a:solidFill>
                <a:schemeClr val="accent6">
                  <a:lumMod val="75000"/>
                </a:schemeClr>
              </a:solidFill>
              <a:latin typeface="Arial" panose="020B0604020202020204" pitchFamily="34" charset="0"/>
              <a:cs typeface="Arial" panose="020B0604020202020204" pitchFamily="34" charset="0"/>
            </a:endParaRPr>
          </a:p>
        </p:txBody>
      </p:sp>
      <p:sp>
        <p:nvSpPr>
          <p:cNvPr id="7" name="Oval 6">
            <a:extLst>
              <a:ext uri="{FF2B5EF4-FFF2-40B4-BE49-F238E27FC236}">
                <a16:creationId xmlns:a16="http://schemas.microsoft.com/office/drawing/2014/main" id="{3DA30853-E7FC-638B-4870-E518CAFEEF45}"/>
              </a:ext>
            </a:extLst>
          </p:cNvPr>
          <p:cNvSpPr/>
          <p:nvPr/>
        </p:nvSpPr>
        <p:spPr>
          <a:xfrm>
            <a:off x="3935760" y="5589240"/>
            <a:ext cx="3816424" cy="576064"/>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hu-HU"/>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0" i="0" u="none" strike="noStrike" dirty="0">
                <a:solidFill>
                  <a:schemeClr val="tx1"/>
                </a:solidFill>
                <a:effectLst/>
                <a:latin typeface="Open Sans" panose="020B0606030504020204" pitchFamily="34" charset="0"/>
                <a:hlinkClick r:id="rId3" tooltip="2022-2023 Accreditation Statuses">
                  <a:extLst>
                    <a:ext uri="{A12FA001-AC4F-418D-AE19-62706E023703}">
                      <ahyp:hlinkClr xmlns:ahyp="http://schemas.microsoft.com/office/drawing/2018/hyperlinkcolor" val="tx"/>
                    </a:ext>
                  </a:extLst>
                </a:hlinkClick>
              </a:rPr>
              <a:t>2022-2023 Accreditation Statuses</a:t>
            </a:r>
            <a:endParaRPr lang="en-US" b="0" i="0" dirty="0">
              <a:solidFill>
                <a:schemeClr val="tx1"/>
              </a:solidFill>
              <a:effectLst/>
              <a:latin typeface="Open Sans" panose="020B0606030504020204" pitchFamily="34" charset="0"/>
            </a:endParaRPr>
          </a:p>
        </p:txBody>
      </p:sp>
    </p:spTree>
    <p:extLst>
      <p:ext uri="{BB962C8B-B14F-4D97-AF65-F5344CB8AC3E}">
        <p14:creationId xmlns:p14="http://schemas.microsoft.com/office/powerpoint/2010/main" val="1130491863"/>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000"/>
                                        <p:tgtEl>
                                          <p:spTgt spid="2">
                                            <p:txEl>
                                              <p:pRg st="3" end="3"/>
                                            </p:txEl>
                                          </p:spTgt>
                                        </p:tgtEl>
                                      </p:cBhvr>
                                    </p:animEffect>
                                    <p:anim calcmode="lin" valueType="num">
                                      <p:cBhvr>
                                        <p:cTn id="2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1000"/>
                                        <p:tgtEl>
                                          <p:spTgt spid="2">
                                            <p:txEl>
                                              <p:pRg st="4" end="4"/>
                                            </p:txEl>
                                          </p:spTgt>
                                        </p:tgtEl>
                                      </p:cBhvr>
                                    </p:animEffect>
                                    <p:anim calcmode="lin" valueType="num">
                                      <p:cBhvr>
                                        <p:cTn id="28"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1000"/>
                                        <p:tgtEl>
                                          <p:spTgt spid="2">
                                            <p:txEl>
                                              <p:pRg st="5" end="5"/>
                                            </p:txEl>
                                          </p:spTgt>
                                        </p:tgtEl>
                                      </p:cBhvr>
                                    </p:animEffect>
                                    <p:anim calcmode="lin" valueType="num">
                                      <p:cBhvr>
                                        <p:cTn id="3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2">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fade">
                                      <p:cBhvr>
                                        <p:cTn id="37" dur="1000"/>
                                        <p:tgtEl>
                                          <p:spTgt spid="2">
                                            <p:txEl>
                                              <p:pRg st="6" end="6"/>
                                            </p:txEl>
                                          </p:spTgt>
                                        </p:tgtEl>
                                      </p:cBhvr>
                                    </p:animEffect>
                                    <p:anim calcmode="lin" valueType="num">
                                      <p:cBhvr>
                                        <p:cTn id="38"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2">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fade">
                                      <p:cBhvr>
                                        <p:cTn id="42" dur="1000"/>
                                        <p:tgtEl>
                                          <p:spTgt spid="2">
                                            <p:txEl>
                                              <p:pRg st="7" end="7"/>
                                            </p:txEl>
                                          </p:spTgt>
                                        </p:tgtEl>
                                      </p:cBhvr>
                                    </p:animEffect>
                                    <p:anim calcmode="lin" valueType="num">
                                      <p:cBhvr>
                                        <p:cTn id="43"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
                                            <p:txEl>
                                              <p:pRg st="8" end="8"/>
                                            </p:txEl>
                                          </p:spTgt>
                                        </p:tgtEl>
                                        <p:attrNameLst>
                                          <p:attrName>style.visibility</p:attrName>
                                        </p:attrNameLst>
                                      </p:cBhvr>
                                      <p:to>
                                        <p:strVal val="visible"/>
                                      </p:to>
                                    </p:set>
                                    <p:animEffect transition="in" filter="fade">
                                      <p:cBhvr>
                                        <p:cTn id="47" dur="1000"/>
                                        <p:tgtEl>
                                          <p:spTgt spid="2">
                                            <p:txEl>
                                              <p:pRg st="8" end="8"/>
                                            </p:txEl>
                                          </p:spTgt>
                                        </p:tgtEl>
                                      </p:cBhvr>
                                    </p:animEffect>
                                    <p:anim calcmode="lin" valueType="num">
                                      <p:cBhvr>
                                        <p:cTn id="48"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2">
                                            <p:txEl>
                                              <p:pRg st="8" end="8"/>
                                            </p:tx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
                                            <p:txEl>
                                              <p:pRg st="9" end="9"/>
                                            </p:txEl>
                                          </p:spTgt>
                                        </p:tgtEl>
                                        <p:attrNameLst>
                                          <p:attrName>style.visibility</p:attrName>
                                        </p:attrNameLst>
                                      </p:cBhvr>
                                      <p:to>
                                        <p:strVal val="visible"/>
                                      </p:to>
                                    </p:set>
                                    <p:animEffect transition="in" filter="fade">
                                      <p:cBhvr>
                                        <p:cTn id="52" dur="1000"/>
                                        <p:tgtEl>
                                          <p:spTgt spid="2">
                                            <p:txEl>
                                              <p:pRg st="9" end="9"/>
                                            </p:txEl>
                                          </p:spTgt>
                                        </p:tgtEl>
                                      </p:cBhvr>
                                    </p:animEffect>
                                    <p:anim calcmode="lin" valueType="num">
                                      <p:cBhvr>
                                        <p:cTn id="53"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54" dur="1000" fill="hold"/>
                                        <p:tgtEl>
                                          <p:spTgt spid="2">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grayscl/>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839416" y="1700808"/>
            <a:ext cx="10297144" cy="4248472"/>
          </a:xfrm>
        </p:spPr>
        <p:txBody>
          <a:bodyPr>
            <a:normAutofit/>
          </a:bodyPr>
          <a:lstStyle/>
          <a:p>
            <a:pPr>
              <a:spcBef>
                <a:spcPts val="1200"/>
              </a:spcBef>
            </a:pPr>
            <a:r>
              <a:rPr lang="en-US" sz="2000" dirty="0"/>
              <a:t>Campus Improvement Plans (CIPs)</a:t>
            </a:r>
          </a:p>
          <a:p>
            <a:pPr lvl="1">
              <a:spcBef>
                <a:spcPts val="1200"/>
              </a:spcBef>
            </a:pPr>
            <a:r>
              <a:rPr lang="en-US" sz="1600" dirty="0"/>
              <a:t>Each campus has developed and is implementing a CIP, as required by TEC §11.253</a:t>
            </a:r>
          </a:p>
          <a:p>
            <a:pPr lvl="1">
              <a:spcBef>
                <a:spcPts val="1200"/>
              </a:spcBef>
            </a:pPr>
            <a:r>
              <a:rPr lang="en-US" sz="1600" dirty="0"/>
              <a:t>Each CIP includes </a:t>
            </a:r>
            <a:r>
              <a:rPr lang="en-US" sz="1600" b="1" dirty="0"/>
              <a:t>performance objectives </a:t>
            </a:r>
            <a:r>
              <a:rPr lang="en-US" sz="1600" dirty="0"/>
              <a:t>(approved by the Board) that are based on data analysis and needs assessments – including data reported in annual TAPR reports</a:t>
            </a:r>
          </a:p>
          <a:p>
            <a:pPr lvl="1">
              <a:spcBef>
                <a:spcPts val="1200"/>
              </a:spcBef>
            </a:pPr>
            <a:r>
              <a:rPr lang="en-US" sz="1600" dirty="0"/>
              <a:t>Each campus </a:t>
            </a:r>
            <a:r>
              <a:rPr lang="en-US" sz="1600" b="1" dirty="0"/>
              <a:t>periodically measures progress </a:t>
            </a:r>
            <a:r>
              <a:rPr lang="en-US" sz="1600" dirty="0"/>
              <a:t>toward its performance objectives</a:t>
            </a:r>
          </a:p>
          <a:p>
            <a:pPr lvl="1">
              <a:spcBef>
                <a:spcPts val="1200"/>
              </a:spcBef>
            </a:pPr>
            <a:r>
              <a:rPr lang="en-US" sz="1600" dirty="0"/>
              <a:t>Updated CIPs for the 2022-23 school year (which show both the </a:t>
            </a:r>
            <a:r>
              <a:rPr lang="en-US" sz="1600" b="1" dirty="0"/>
              <a:t>objectives of each campus </a:t>
            </a:r>
            <a:r>
              <a:rPr lang="en-US" sz="1600" dirty="0"/>
              <a:t>and each campus’s </a:t>
            </a:r>
            <a:r>
              <a:rPr lang="en-US" sz="1600" b="1" dirty="0"/>
              <a:t>progress toward meeting its performance objectives</a:t>
            </a:r>
            <a:r>
              <a:rPr lang="en-US" sz="1600" dirty="0"/>
              <a:t>) are posted on the district’s website and are available for review at the district’s central office or at the applicable campus</a:t>
            </a:r>
          </a:p>
        </p:txBody>
      </p:sp>
      <p:sp>
        <p:nvSpPr>
          <p:cNvPr id="5" name="Slide Number Placeholder 4"/>
          <p:cNvSpPr>
            <a:spLocks noGrp="1"/>
          </p:cNvSpPr>
          <p:nvPr>
            <p:ph type="sldNum" sz="quarter" idx="12"/>
          </p:nvPr>
        </p:nvSpPr>
        <p:spPr/>
        <p:txBody>
          <a:bodyPr/>
          <a:lstStyle/>
          <a:p>
            <a:pPr>
              <a:defRPr/>
            </a:pPr>
            <a:fld id="{C88EA8D6-669F-4CB8-BF46-F65FE868643E}" type="slidenum">
              <a:rPr lang="hu-HU" smtClean="0"/>
              <a:pPr>
                <a:defRPr/>
              </a:pPr>
              <a:t>14</a:t>
            </a:fld>
            <a:endParaRPr lang="hu-HU" dirty="0"/>
          </a:p>
        </p:txBody>
      </p:sp>
      <p:sp>
        <p:nvSpPr>
          <p:cNvPr id="8" name="Title 2">
            <a:extLst>
              <a:ext uri="{FF2B5EF4-FFF2-40B4-BE49-F238E27FC236}">
                <a16:creationId xmlns:a16="http://schemas.microsoft.com/office/drawing/2014/main" id="{D2B5321B-E368-46D6-B059-561CDA2D398C}"/>
              </a:ext>
            </a:extLst>
          </p:cNvPr>
          <p:cNvSpPr>
            <a:spLocks noGrp="1"/>
          </p:cNvSpPr>
          <p:nvPr>
            <p:ph type="title"/>
          </p:nvPr>
        </p:nvSpPr>
        <p:spPr>
          <a:xfrm>
            <a:off x="551384" y="341982"/>
            <a:ext cx="9648874" cy="1133475"/>
          </a:xfrm>
        </p:spPr>
        <p:txBody>
          <a:bodyPr/>
          <a:lstStyle/>
          <a:p>
            <a:pPr>
              <a:tabLst>
                <a:tab pos="457200" algn="l"/>
              </a:tabLst>
            </a:pPr>
            <a:r>
              <a:rPr lang="en-US" sz="2600" dirty="0">
                <a:solidFill>
                  <a:schemeClr val="accent6">
                    <a:lumMod val="75000"/>
                  </a:schemeClr>
                </a:solidFill>
                <a:latin typeface="Arial" panose="020B0604020202020204" pitchFamily="34" charset="0"/>
                <a:cs typeface="Arial" panose="020B0604020202020204" pitchFamily="34" charset="0"/>
              </a:rPr>
              <a:t>Section 4</a:t>
            </a:r>
            <a:br>
              <a:rPr lang="en-US" sz="2600" dirty="0">
                <a:solidFill>
                  <a:schemeClr val="accent6">
                    <a:lumMod val="75000"/>
                  </a:schemeClr>
                </a:solidFill>
                <a:latin typeface="Arial" panose="020B0604020202020204" pitchFamily="34" charset="0"/>
                <a:cs typeface="Arial" panose="020B0604020202020204" pitchFamily="34" charset="0"/>
              </a:rPr>
            </a:br>
            <a:r>
              <a:rPr lang="en-US" sz="2600" dirty="0">
                <a:solidFill>
                  <a:schemeClr val="accent6">
                    <a:lumMod val="75000"/>
                  </a:schemeClr>
                </a:solidFill>
                <a:latin typeface="Arial" panose="020B0604020202020204" pitchFamily="34" charset="0"/>
                <a:cs typeface="Arial" panose="020B0604020202020204" pitchFamily="34" charset="0"/>
              </a:rPr>
              <a:t>	</a:t>
            </a:r>
            <a:r>
              <a:rPr lang="en-US" sz="2400" dirty="0">
                <a:solidFill>
                  <a:schemeClr val="accent6">
                    <a:lumMod val="75000"/>
                  </a:schemeClr>
                </a:solidFill>
                <a:latin typeface="Arial" panose="020B0604020202020204" pitchFamily="34" charset="0"/>
                <a:cs typeface="Arial" panose="020B0604020202020204" pitchFamily="34" charset="0"/>
              </a:rPr>
              <a:t>Campus Performance Objectives</a:t>
            </a:r>
            <a:endParaRPr lang="en-US" sz="2600" dirty="0">
              <a:solidFill>
                <a:schemeClr val="accent6">
                  <a:lumMod val="75000"/>
                </a:schemeClr>
              </a:solidFill>
              <a:latin typeface="Arial" panose="020B0604020202020204" pitchFamily="34" charset="0"/>
              <a:cs typeface="Arial" panose="020B0604020202020204" pitchFamily="34" charset="0"/>
            </a:endParaRPr>
          </a:p>
        </p:txBody>
      </p:sp>
      <p:sp>
        <p:nvSpPr>
          <p:cNvPr id="6" name="Oval 5">
            <a:extLst>
              <a:ext uri="{FF2B5EF4-FFF2-40B4-BE49-F238E27FC236}">
                <a16:creationId xmlns:a16="http://schemas.microsoft.com/office/drawing/2014/main" id="{0D3FA99B-FC6C-D0F5-0513-4CD470F2D744}"/>
              </a:ext>
            </a:extLst>
          </p:cNvPr>
          <p:cNvSpPr/>
          <p:nvPr/>
        </p:nvSpPr>
        <p:spPr>
          <a:xfrm>
            <a:off x="8544272" y="908720"/>
            <a:ext cx="3024336" cy="576064"/>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hu-HU"/>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dirty="0">
                <a:solidFill>
                  <a:schemeClr val="tx1"/>
                </a:solidFill>
                <a:latin typeface="Arial" panose="020B0604020202020204" pitchFamily="34" charset="0"/>
              </a:rPr>
              <a:t>Formative Reviews &amp; Progress</a:t>
            </a:r>
            <a:endParaRPr lang="en-US" b="0" i="0" dirty="0">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45061925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000"/>
                                        <p:tgtEl>
                                          <p:spTgt spid="2">
                                            <p:txEl>
                                              <p:pRg st="3" end="3"/>
                                            </p:txEl>
                                          </p:spTgt>
                                        </p:tgtEl>
                                      </p:cBhvr>
                                    </p:animEffect>
                                    <p:anim calcmode="lin" valueType="num">
                                      <p:cBhvr>
                                        <p:cTn id="2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1000"/>
                                        <p:tgtEl>
                                          <p:spTgt spid="2">
                                            <p:txEl>
                                              <p:pRg st="4" end="4"/>
                                            </p:txEl>
                                          </p:spTgt>
                                        </p:tgtEl>
                                      </p:cBhvr>
                                    </p:animEffect>
                                    <p:anim calcmode="lin" valueType="num">
                                      <p:cBhvr>
                                        <p:cTn id="28"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grayscl/>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839416" y="1772816"/>
            <a:ext cx="10873208" cy="4176464"/>
          </a:xfrm>
        </p:spPr>
        <p:txBody>
          <a:bodyPr>
            <a:normAutofit/>
          </a:bodyPr>
          <a:lstStyle/>
          <a:p>
            <a:r>
              <a:rPr lang="en-US" sz="1800" dirty="0"/>
              <a:t>TEC Section 39.306 requires each district to publish, as part of its Annual Report, a report on violent or criminal incidents that occur at each campus</a:t>
            </a:r>
            <a:endParaRPr lang="en-US" sz="1100" dirty="0"/>
          </a:p>
          <a:p>
            <a:pPr>
              <a:spcBef>
                <a:spcPts val="1200"/>
              </a:spcBef>
            </a:pPr>
            <a:r>
              <a:rPr lang="en-US" sz="1800" dirty="0"/>
              <a:t>The report must include</a:t>
            </a:r>
          </a:p>
          <a:p>
            <a:pPr lvl="1">
              <a:spcBef>
                <a:spcPts val="300"/>
              </a:spcBef>
            </a:pPr>
            <a:r>
              <a:rPr lang="en-US" sz="1600" b="1" dirty="0"/>
              <a:t>Number, rate and type of violent or criminal incidents that occurred on each campus (to the extent permitted under FERPA)</a:t>
            </a:r>
          </a:p>
          <a:p>
            <a:pPr lvl="1">
              <a:spcBef>
                <a:spcPts val="300"/>
              </a:spcBef>
            </a:pPr>
            <a:r>
              <a:rPr lang="en-US" sz="1600" b="1" dirty="0"/>
              <a:t>Descriptions of school violence prevention and violence intervention policies and procedures used to protect students</a:t>
            </a:r>
          </a:p>
          <a:p>
            <a:pPr>
              <a:spcBef>
                <a:spcPts val="1200"/>
              </a:spcBef>
            </a:pPr>
            <a:endParaRPr lang="en-US" sz="1800" dirty="0"/>
          </a:p>
          <a:p>
            <a:pPr>
              <a:spcBef>
                <a:spcPts val="1200"/>
              </a:spcBef>
            </a:pPr>
            <a:r>
              <a:rPr lang="en-US" sz="1800" dirty="0"/>
              <a:t>The district’s report for the 2022-23 school year is available for review at the district’s central office and at each campus in the district</a:t>
            </a:r>
            <a:endParaRPr lang="en-US" sz="1400" dirty="0"/>
          </a:p>
        </p:txBody>
      </p:sp>
      <p:sp>
        <p:nvSpPr>
          <p:cNvPr id="5" name="Slide Number Placeholder 4"/>
          <p:cNvSpPr>
            <a:spLocks noGrp="1"/>
          </p:cNvSpPr>
          <p:nvPr>
            <p:ph type="sldNum" sz="quarter" idx="12"/>
          </p:nvPr>
        </p:nvSpPr>
        <p:spPr/>
        <p:txBody>
          <a:bodyPr/>
          <a:lstStyle/>
          <a:p>
            <a:pPr>
              <a:defRPr/>
            </a:pPr>
            <a:fld id="{C88EA8D6-669F-4CB8-BF46-F65FE868643E}" type="slidenum">
              <a:rPr lang="hu-HU" smtClean="0"/>
              <a:pPr>
                <a:defRPr/>
              </a:pPr>
              <a:t>15</a:t>
            </a:fld>
            <a:endParaRPr lang="hu-HU" dirty="0"/>
          </a:p>
        </p:txBody>
      </p:sp>
      <p:sp>
        <p:nvSpPr>
          <p:cNvPr id="8" name="Title 2">
            <a:extLst>
              <a:ext uri="{FF2B5EF4-FFF2-40B4-BE49-F238E27FC236}">
                <a16:creationId xmlns:a16="http://schemas.microsoft.com/office/drawing/2014/main" id="{AFABAD3F-0151-4E74-A142-DF5F49F642CA}"/>
              </a:ext>
            </a:extLst>
          </p:cNvPr>
          <p:cNvSpPr>
            <a:spLocks noGrp="1"/>
          </p:cNvSpPr>
          <p:nvPr>
            <p:ph type="title"/>
          </p:nvPr>
        </p:nvSpPr>
        <p:spPr>
          <a:xfrm>
            <a:off x="551384" y="404664"/>
            <a:ext cx="9504858" cy="1133475"/>
          </a:xfrm>
        </p:spPr>
        <p:txBody>
          <a:bodyPr/>
          <a:lstStyle/>
          <a:p>
            <a:pPr>
              <a:tabLst>
                <a:tab pos="457200" algn="l"/>
              </a:tabLst>
            </a:pPr>
            <a:r>
              <a:rPr lang="en-US" sz="2600" dirty="0">
                <a:solidFill>
                  <a:schemeClr val="accent6">
                    <a:lumMod val="75000"/>
                  </a:schemeClr>
                </a:solidFill>
                <a:latin typeface="Arial" panose="020B0604020202020204" pitchFamily="34" charset="0"/>
                <a:cs typeface="Arial" panose="020B0604020202020204" pitchFamily="34" charset="0"/>
              </a:rPr>
              <a:t>Section 5</a:t>
            </a:r>
            <a:br>
              <a:rPr lang="en-US" sz="2600" dirty="0">
                <a:solidFill>
                  <a:schemeClr val="accent6">
                    <a:lumMod val="75000"/>
                  </a:schemeClr>
                </a:solidFill>
                <a:latin typeface="Arial" panose="020B0604020202020204" pitchFamily="34" charset="0"/>
                <a:cs typeface="Arial" panose="020B0604020202020204" pitchFamily="34" charset="0"/>
              </a:rPr>
            </a:br>
            <a:r>
              <a:rPr lang="en-US" sz="2600" dirty="0">
                <a:solidFill>
                  <a:schemeClr val="accent6">
                    <a:lumMod val="75000"/>
                  </a:schemeClr>
                </a:solidFill>
                <a:latin typeface="Arial" panose="020B0604020202020204" pitchFamily="34" charset="0"/>
                <a:cs typeface="Arial" panose="020B0604020202020204" pitchFamily="34" charset="0"/>
              </a:rPr>
              <a:t>	</a:t>
            </a:r>
            <a:r>
              <a:rPr lang="en-US" sz="2400" dirty="0">
                <a:solidFill>
                  <a:schemeClr val="accent6">
                    <a:lumMod val="75000"/>
                  </a:schemeClr>
                </a:solidFill>
                <a:latin typeface="Arial" panose="020B0604020202020204" pitchFamily="34" charset="0"/>
                <a:cs typeface="Arial" panose="020B0604020202020204" pitchFamily="34" charset="0"/>
              </a:rPr>
              <a:t>Report on Violent or Criminal Incidents</a:t>
            </a:r>
            <a:endParaRPr lang="en-US" sz="2600" dirty="0">
              <a:solidFill>
                <a:schemeClr val="accent6">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0562283"/>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000"/>
                                        <p:tgtEl>
                                          <p:spTgt spid="2">
                                            <p:txEl>
                                              <p:pRg st="3" end="3"/>
                                            </p:txEl>
                                          </p:spTgt>
                                        </p:tgtEl>
                                      </p:cBhvr>
                                    </p:animEffect>
                                    <p:anim calcmode="lin" valueType="num">
                                      <p:cBhvr>
                                        <p:cTn id="2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fade">
                                      <p:cBhvr>
                                        <p:cTn id="27" dur="1000"/>
                                        <p:tgtEl>
                                          <p:spTgt spid="2">
                                            <p:txEl>
                                              <p:pRg st="5" end="5"/>
                                            </p:txEl>
                                          </p:spTgt>
                                        </p:tgtEl>
                                      </p:cBhvr>
                                    </p:animEffect>
                                    <p:anim calcmode="lin" valueType="num">
                                      <p:cBhvr>
                                        <p:cTn id="28"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a:grayscl/>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767408" y="1844824"/>
            <a:ext cx="10771156" cy="4392488"/>
          </a:xfrm>
        </p:spPr>
        <p:txBody>
          <a:bodyPr>
            <a:noAutofit/>
          </a:bodyPr>
          <a:lstStyle/>
          <a:p>
            <a:r>
              <a:rPr lang="en-US" sz="1800" dirty="0"/>
              <a:t>TEC Section 39.306 requires each district to publish, as part of its Annual Report, a report on </a:t>
            </a:r>
            <a:r>
              <a:rPr lang="en-US" sz="1800" b="1" dirty="0"/>
              <a:t>student performance in postsecondary institutions </a:t>
            </a:r>
            <a:r>
              <a:rPr lang="en-US" sz="1800" dirty="0"/>
              <a:t>during the </a:t>
            </a:r>
            <a:r>
              <a:rPr lang="en-US" sz="1800" b="1" dirty="0"/>
              <a:t>first year enrolled after graduation from high school</a:t>
            </a:r>
          </a:p>
          <a:p>
            <a:pPr>
              <a:spcBef>
                <a:spcPts val="1200"/>
              </a:spcBef>
            </a:pPr>
            <a:r>
              <a:rPr lang="en-US" sz="1800" dirty="0"/>
              <a:t>These data are compiled by the Texas Higher Education Coordinating Board (THECB)</a:t>
            </a:r>
          </a:p>
          <a:p>
            <a:pPr>
              <a:spcBef>
                <a:spcPts val="1200"/>
              </a:spcBef>
            </a:pPr>
            <a:r>
              <a:rPr lang="en-US" sz="1800" dirty="0"/>
              <a:t>The most current report is for </a:t>
            </a:r>
            <a:r>
              <a:rPr lang="en-US" sz="1800" b="1" dirty="0"/>
              <a:t>2020-2021 High School Graduates</a:t>
            </a:r>
          </a:p>
          <a:p>
            <a:pPr lvl="1"/>
            <a:r>
              <a:rPr lang="en-US" sz="1600" dirty="0"/>
              <a:t>Student performance is measured by the Grade Point Average (GPA) earned by 2020-2021 high school graduates who attended public four-year and two-year institutions of higher education in fiscal year 2022</a:t>
            </a:r>
          </a:p>
          <a:p>
            <a:pPr lvl="1"/>
            <a:r>
              <a:rPr lang="en-US" sz="1600" dirty="0"/>
              <a:t>For each student, the grade points and college-level semester credit hours earned by the student in </a:t>
            </a:r>
            <a:r>
              <a:rPr lang="en-US" sz="1600" b="1" dirty="0"/>
              <a:t>Fall 2021</a:t>
            </a:r>
            <a:r>
              <a:rPr lang="en-US" sz="1600" dirty="0"/>
              <a:t>, </a:t>
            </a:r>
            <a:r>
              <a:rPr lang="en-US" sz="1600" b="1" dirty="0"/>
              <a:t>Spring 2022</a:t>
            </a:r>
            <a:r>
              <a:rPr lang="en-US" sz="1600" dirty="0"/>
              <a:t>, and </a:t>
            </a:r>
            <a:r>
              <a:rPr lang="en-US" sz="1600" b="1" dirty="0"/>
              <a:t>Summer 2022 </a:t>
            </a:r>
            <a:r>
              <a:rPr lang="en-US" sz="1600" dirty="0"/>
              <a:t>are added together and averaged to determine the GPA</a:t>
            </a:r>
            <a:r>
              <a:rPr lang="en-US" sz="1000" b="1" i="1" dirty="0">
                <a:solidFill>
                  <a:srgbClr val="C00000"/>
                </a:solidFill>
              </a:rPr>
              <a:t>.</a:t>
            </a:r>
            <a:endParaRPr lang="en-US" sz="1600" dirty="0"/>
          </a:p>
        </p:txBody>
      </p:sp>
      <p:sp>
        <p:nvSpPr>
          <p:cNvPr id="5" name="Slide Number Placeholder 4"/>
          <p:cNvSpPr>
            <a:spLocks noGrp="1"/>
          </p:cNvSpPr>
          <p:nvPr>
            <p:ph type="sldNum" sz="quarter" idx="12"/>
          </p:nvPr>
        </p:nvSpPr>
        <p:spPr/>
        <p:txBody>
          <a:bodyPr/>
          <a:lstStyle/>
          <a:p>
            <a:pPr>
              <a:defRPr/>
            </a:pPr>
            <a:fld id="{C88EA8D6-669F-4CB8-BF46-F65FE868643E}" type="slidenum">
              <a:rPr lang="hu-HU" smtClean="0"/>
              <a:pPr>
                <a:defRPr/>
              </a:pPr>
              <a:t>16</a:t>
            </a:fld>
            <a:endParaRPr lang="hu-HU" dirty="0"/>
          </a:p>
        </p:txBody>
      </p:sp>
      <p:sp>
        <p:nvSpPr>
          <p:cNvPr id="8" name="Title 2">
            <a:extLst>
              <a:ext uri="{FF2B5EF4-FFF2-40B4-BE49-F238E27FC236}">
                <a16:creationId xmlns:a16="http://schemas.microsoft.com/office/drawing/2014/main" id="{83C1554A-A5C3-4326-BC94-0CE3F70FF8B1}"/>
              </a:ext>
            </a:extLst>
          </p:cNvPr>
          <p:cNvSpPr>
            <a:spLocks noGrp="1"/>
          </p:cNvSpPr>
          <p:nvPr>
            <p:ph type="title"/>
          </p:nvPr>
        </p:nvSpPr>
        <p:spPr>
          <a:xfrm>
            <a:off x="623392" y="440805"/>
            <a:ext cx="9432850" cy="1223862"/>
          </a:xfrm>
        </p:spPr>
        <p:txBody>
          <a:bodyPr/>
          <a:lstStyle/>
          <a:p>
            <a:pPr>
              <a:tabLst>
                <a:tab pos="457200" algn="l"/>
              </a:tabLst>
            </a:pPr>
            <a:r>
              <a:rPr lang="en-US" sz="2600" dirty="0">
                <a:solidFill>
                  <a:schemeClr val="accent6">
                    <a:lumMod val="75000"/>
                  </a:schemeClr>
                </a:solidFill>
                <a:latin typeface="Arial" panose="020B0604020202020204" pitchFamily="34" charset="0"/>
                <a:cs typeface="Arial" panose="020B0604020202020204" pitchFamily="34" charset="0"/>
              </a:rPr>
              <a:t>Section 6</a:t>
            </a:r>
            <a:br>
              <a:rPr lang="en-US" sz="2600" dirty="0">
                <a:solidFill>
                  <a:schemeClr val="accent6">
                    <a:lumMod val="75000"/>
                  </a:schemeClr>
                </a:solidFill>
                <a:latin typeface="Arial" panose="020B0604020202020204" pitchFamily="34" charset="0"/>
                <a:cs typeface="Arial" panose="020B0604020202020204" pitchFamily="34" charset="0"/>
              </a:rPr>
            </a:br>
            <a:r>
              <a:rPr lang="en-US" sz="2600" dirty="0">
                <a:solidFill>
                  <a:schemeClr val="accent6">
                    <a:lumMod val="75000"/>
                  </a:schemeClr>
                </a:solidFill>
                <a:latin typeface="Arial" panose="020B0604020202020204" pitchFamily="34" charset="0"/>
                <a:cs typeface="Arial" panose="020B0604020202020204" pitchFamily="34" charset="0"/>
              </a:rPr>
              <a:t>	</a:t>
            </a:r>
            <a:r>
              <a:rPr lang="en-US" sz="2400" dirty="0">
                <a:solidFill>
                  <a:schemeClr val="accent6">
                    <a:lumMod val="75000"/>
                  </a:schemeClr>
                </a:solidFill>
                <a:latin typeface="Arial" panose="020B0604020202020204" pitchFamily="34" charset="0"/>
                <a:cs typeface="Arial" panose="020B0604020202020204" pitchFamily="34" charset="0"/>
              </a:rPr>
              <a:t>Student Performance in Postsecondary Institutions</a:t>
            </a:r>
            <a:endParaRPr lang="en-US" sz="2600" dirty="0">
              <a:solidFill>
                <a:schemeClr val="accent6">
                  <a:lumMod val="75000"/>
                </a:schemeClr>
              </a:solidFill>
              <a:latin typeface="Arial" panose="020B0604020202020204" pitchFamily="34" charset="0"/>
              <a:cs typeface="Arial" panose="020B0604020202020204" pitchFamily="34" charset="0"/>
            </a:endParaRPr>
          </a:p>
        </p:txBody>
      </p:sp>
      <p:sp>
        <p:nvSpPr>
          <p:cNvPr id="3" name="Oval 2">
            <a:extLst>
              <a:ext uri="{FF2B5EF4-FFF2-40B4-BE49-F238E27FC236}">
                <a16:creationId xmlns:a16="http://schemas.microsoft.com/office/drawing/2014/main" id="{432E2E88-CB81-122F-ECE6-A581397942BC}"/>
              </a:ext>
            </a:extLst>
          </p:cNvPr>
          <p:cNvSpPr/>
          <p:nvPr/>
        </p:nvSpPr>
        <p:spPr>
          <a:xfrm>
            <a:off x="4583832" y="5329051"/>
            <a:ext cx="2808312" cy="576064"/>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hu-HU"/>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l"/>
            <a:r>
              <a:rPr lang="en-US" b="0" i="0" u="none" strike="noStrike" dirty="0">
                <a:solidFill>
                  <a:schemeClr val="tx1"/>
                </a:solidFill>
                <a:effectLst/>
                <a:latin typeface="Arial" panose="020B0604020202020204" pitchFamily="34" charset="0"/>
                <a:hlinkClick r:id="rId3">
                  <a:extLst>
                    <a:ext uri="{A12FA001-AC4F-418D-AE19-62706E023703}">
                      <ahyp:hlinkClr xmlns:ahyp="http://schemas.microsoft.com/office/drawing/2018/hyperlinkcolor" val="tx"/>
                    </a:ext>
                  </a:extLst>
                </a:hlinkClick>
              </a:rPr>
              <a:t>THECB website</a:t>
            </a:r>
            <a:endParaRPr lang="en-US" b="0" i="0" dirty="0">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395319347"/>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000"/>
                                        <p:tgtEl>
                                          <p:spTgt spid="2">
                                            <p:txEl>
                                              <p:pRg st="3" end="3"/>
                                            </p:txEl>
                                          </p:spTgt>
                                        </p:tgtEl>
                                      </p:cBhvr>
                                    </p:animEffect>
                                    <p:anim calcmode="lin" valueType="num">
                                      <p:cBhvr>
                                        <p:cTn id="2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1000"/>
                                        <p:tgtEl>
                                          <p:spTgt spid="2">
                                            <p:txEl>
                                              <p:pRg st="4" end="4"/>
                                            </p:txEl>
                                          </p:spTgt>
                                        </p:tgtEl>
                                      </p:cBhvr>
                                    </p:animEffect>
                                    <p:anim calcmode="lin" valueType="num">
                                      <p:cBhvr>
                                        <p:cTn id="28"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a:grayscl/>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839416" y="1916832"/>
            <a:ext cx="10699148" cy="3888432"/>
          </a:xfrm>
        </p:spPr>
        <p:txBody>
          <a:bodyPr>
            <a:noAutofit/>
          </a:bodyPr>
          <a:lstStyle/>
          <a:p>
            <a:r>
              <a:rPr lang="en-US" sz="1800" dirty="0"/>
              <a:t>TEC Section 39.306 requires each district to include, as part of its Annual Report, the progress of the district and each campus in the district toward meeting the goals set in the district's:</a:t>
            </a:r>
          </a:p>
          <a:p>
            <a:pPr lvl="1"/>
            <a:r>
              <a:rPr lang="en-US" sz="1600" dirty="0"/>
              <a:t>early childhood literacy and mathematics proficiency plans adopted under TEC §11.185; and</a:t>
            </a:r>
          </a:p>
          <a:p>
            <a:pPr lvl="1"/>
            <a:r>
              <a:rPr lang="en-US" sz="1600" dirty="0"/>
              <a:t>CCMR plans adopted under TEC §11.186</a:t>
            </a:r>
          </a:p>
          <a:p>
            <a:pPr>
              <a:spcBef>
                <a:spcPts val="1200"/>
              </a:spcBef>
            </a:pPr>
            <a:r>
              <a:rPr lang="en-US" sz="1800" dirty="0"/>
              <a:t>The progress made by the district and each campus is summarized in the HB 3 Progress Report provided to the Board on September 11, 2023.</a:t>
            </a:r>
            <a:endParaRPr lang="en-US" sz="1400" i="1" dirty="0">
              <a:solidFill>
                <a:srgbClr val="990099"/>
              </a:solidFill>
            </a:endParaRPr>
          </a:p>
        </p:txBody>
      </p:sp>
      <p:sp>
        <p:nvSpPr>
          <p:cNvPr id="5" name="Slide Number Placeholder 4"/>
          <p:cNvSpPr>
            <a:spLocks noGrp="1"/>
          </p:cNvSpPr>
          <p:nvPr>
            <p:ph type="sldNum" sz="quarter" idx="12"/>
          </p:nvPr>
        </p:nvSpPr>
        <p:spPr/>
        <p:txBody>
          <a:bodyPr/>
          <a:lstStyle/>
          <a:p>
            <a:pPr>
              <a:defRPr/>
            </a:pPr>
            <a:fld id="{C88EA8D6-669F-4CB8-BF46-F65FE868643E}" type="slidenum">
              <a:rPr lang="hu-HU" smtClean="0"/>
              <a:pPr>
                <a:defRPr/>
              </a:pPr>
              <a:t>17</a:t>
            </a:fld>
            <a:endParaRPr lang="hu-HU" dirty="0"/>
          </a:p>
        </p:txBody>
      </p:sp>
      <p:sp>
        <p:nvSpPr>
          <p:cNvPr id="8" name="Title 2">
            <a:extLst>
              <a:ext uri="{FF2B5EF4-FFF2-40B4-BE49-F238E27FC236}">
                <a16:creationId xmlns:a16="http://schemas.microsoft.com/office/drawing/2014/main" id="{83C1554A-A5C3-4326-BC94-0CE3F70FF8B1}"/>
              </a:ext>
            </a:extLst>
          </p:cNvPr>
          <p:cNvSpPr>
            <a:spLocks noGrp="1"/>
          </p:cNvSpPr>
          <p:nvPr>
            <p:ph type="title"/>
          </p:nvPr>
        </p:nvSpPr>
        <p:spPr>
          <a:xfrm>
            <a:off x="623392" y="440805"/>
            <a:ext cx="11233248" cy="1223862"/>
          </a:xfrm>
        </p:spPr>
        <p:txBody>
          <a:bodyPr/>
          <a:lstStyle/>
          <a:p>
            <a:pPr>
              <a:tabLst>
                <a:tab pos="457200" algn="l"/>
              </a:tabLst>
            </a:pPr>
            <a:r>
              <a:rPr lang="en-US" sz="2600" dirty="0">
                <a:solidFill>
                  <a:schemeClr val="accent6">
                    <a:lumMod val="75000"/>
                  </a:schemeClr>
                </a:solidFill>
                <a:latin typeface="Arial" panose="020B0604020202020204" pitchFamily="34" charset="0"/>
                <a:cs typeface="Arial" panose="020B0604020202020204" pitchFamily="34" charset="0"/>
              </a:rPr>
              <a:t>Section 7</a:t>
            </a:r>
            <a:br>
              <a:rPr lang="en-US" sz="2600" dirty="0">
                <a:solidFill>
                  <a:schemeClr val="accent6">
                    <a:lumMod val="75000"/>
                  </a:schemeClr>
                </a:solidFill>
                <a:latin typeface="Arial" panose="020B0604020202020204" pitchFamily="34" charset="0"/>
                <a:cs typeface="Arial" panose="020B0604020202020204" pitchFamily="34" charset="0"/>
              </a:rPr>
            </a:br>
            <a:r>
              <a:rPr lang="en-US" sz="2600" dirty="0">
                <a:solidFill>
                  <a:schemeClr val="accent6">
                    <a:lumMod val="75000"/>
                  </a:schemeClr>
                </a:solidFill>
                <a:latin typeface="Arial" panose="020B0604020202020204" pitchFamily="34" charset="0"/>
                <a:cs typeface="Arial" panose="020B0604020202020204" pitchFamily="34" charset="0"/>
              </a:rPr>
              <a:t>	</a:t>
            </a:r>
            <a:r>
              <a:rPr lang="en-US" sz="2000" dirty="0">
                <a:solidFill>
                  <a:schemeClr val="accent6">
                    <a:lumMod val="75000"/>
                  </a:schemeClr>
                </a:solidFill>
                <a:latin typeface="Arial" panose="020B0604020202020204" pitchFamily="34" charset="0"/>
                <a:cs typeface="Arial" panose="020B0604020202020204" pitchFamily="34" charset="0"/>
              </a:rPr>
              <a:t>Progress of the District and Each Campus Toward Meeting Board-adopted HB 3 Goals</a:t>
            </a:r>
            <a:endParaRPr lang="en-US" sz="2600" dirty="0">
              <a:solidFill>
                <a:schemeClr val="accent6">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07541211"/>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a:grayscl/>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002DCF3-E1F0-EDDF-A945-CC329388EC91}"/>
              </a:ext>
            </a:extLst>
          </p:cNvPr>
          <p:cNvPicPr>
            <a:picLocks noChangeAspect="1"/>
          </p:cNvPicPr>
          <p:nvPr/>
        </p:nvPicPr>
        <p:blipFill>
          <a:blip r:embed="rId3"/>
          <a:stretch>
            <a:fillRect/>
          </a:stretch>
        </p:blipFill>
        <p:spPr>
          <a:xfrm>
            <a:off x="7646252" y="349595"/>
            <a:ext cx="3931920" cy="5641020"/>
          </a:xfrm>
          <a:prstGeom prst="rect">
            <a:avLst/>
          </a:prstGeom>
          <a:ln w="38100" cap="sq">
            <a:solidFill>
              <a:schemeClr val="accent6">
                <a:lumMod val="75000"/>
              </a:schemeClr>
            </a:solidFill>
            <a:prstDash val="solid"/>
            <a:miter lim="800000"/>
          </a:ln>
          <a:effectLst>
            <a:outerShdw blurRad="50800" dist="38100" dir="2700000" algn="tl" rotWithShape="0">
              <a:srgbClr val="000000">
                <a:alpha val="43000"/>
              </a:srgbClr>
            </a:outerShdw>
          </a:effectLst>
        </p:spPr>
      </p:pic>
      <p:sp>
        <p:nvSpPr>
          <p:cNvPr id="2" name="Content Placeholder 1"/>
          <p:cNvSpPr>
            <a:spLocks noGrp="1"/>
          </p:cNvSpPr>
          <p:nvPr>
            <p:ph idx="1"/>
          </p:nvPr>
        </p:nvSpPr>
        <p:spPr>
          <a:xfrm>
            <a:off x="839417" y="1772816"/>
            <a:ext cx="6480720" cy="3672408"/>
          </a:xfrm>
        </p:spPr>
        <p:txBody>
          <a:bodyPr>
            <a:normAutofit/>
          </a:bodyPr>
          <a:lstStyle/>
          <a:p>
            <a:pPr>
              <a:lnSpc>
                <a:spcPct val="120000"/>
              </a:lnSpc>
            </a:pPr>
            <a:r>
              <a:rPr lang="en-US" sz="2000" dirty="0"/>
              <a:t>Each year, TEA prepares and publishes a </a:t>
            </a:r>
            <a:r>
              <a:rPr lang="en-US" sz="2000" i="1" dirty="0"/>
              <a:t>TAPR Glossary</a:t>
            </a:r>
          </a:p>
          <a:p>
            <a:pPr>
              <a:lnSpc>
                <a:spcPct val="120000"/>
              </a:lnSpc>
            </a:pPr>
            <a:r>
              <a:rPr lang="en-US" sz="2000" dirty="0"/>
              <a:t>The </a:t>
            </a:r>
            <a:r>
              <a:rPr lang="en-US" sz="2000" i="1" dirty="0"/>
              <a:t>TAPR Glossary </a:t>
            </a:r>
            <a:r>
              <a:rPr lang="en-US" sz="2000" dirty="0"/>
              <a:t>provides definitions, describes methodologies, and lists sources for each data point in the TAPR</a:t>
            </a:r>
          </a:p>
          <a:p>
            <a:pPr>
              <a:lnSpc>
                <a:spcPct val="120000"/>
              </a:lnSpc>
            </a:pPr>
            <a:r>
              <a:rPr lang="en-US" sz="2000" dirty="0"/>
              <a:t>A Spanish version of the </a:t>
            </a:r>
            <a:r>
              <a:rPr lang="en-US" sz="2000" i="1" dirty="0"/>
              <a:t>TAPR Glossary </a:t>
            </a:r>
            <a:r>
              <a:rPr lang="en-US" sz="2000" dirty="0"/>
              <a:t>is scheduled for release in early 2024</a:t>
            </a:r>
          </a:p>
        </p:txBody>
      </p:sp>
      <p:sp>
        <p:nvSpPr>
          <p:cNvPr id="5" name="Slide Number Placeholder 4"/>
          <p:cNvSpPr>
            <a:spLocks noGrp="1"/>
          </p:cNvSpPr>
          <p:nvPr>
            <p:ph type="sldNum" sz="quarter" idx="12"/>
          </p:nvPr>
        </p:nvSpPr>
        <p:spPr/>
        <p:txBody>
          <a:bodyPr/>
          <a:lstStyle/>
          <a:p>
            <a:pPr>
              <a:defRPr/>
            </a:pPr>
            <a:fld id="{C88EA8D6-669F-4CB8-BF46-F65FE868643E}" type="slidenum">
              <a:rPr lang="hu-HU" smtClean="0"/>
              <a:pPr>
                <a:defRPr/>
              </a:pPr>
              <a:t>18</a:t>
            </a:fld>
            <a:endParaRPr lang="hu-HU" dirty="0"/>
          </a:p>
        </p:txBody>
      </p:sp>
      <p:sp>
        <p:nvSpPr>
          <p:cNvPr id="10" name="Title 2">
            <a:extLst>
              <a:ext uri="{FF2B5EF4-FFF2-40B4-BE49-F238E27FC236}">
                <a16:creationId xmlns:a16="http://schemas.microsoft.com/office/drawing/2014/main" id="{FD4633FC-9F4B-4B93-9AE1-4473D3EBCAA5}"/>
              </a:ext>
            </a:extLst>
          </p:cNvPr>
          <p:cNvSpPr>
            <a:spLocks noGrp="1"/>
          </p:cNvSpPr>
          <p:nvPr>
            <p:ph type="title"/>
          </p:nvPr>
        </p:nvSpPr>
        <p:spPr>
          <a:xfrm>
            <a:off x="637534" y="332656"/>
            <a:ext cx="9504858" cy="1133475"/>
          </a:xfrm>
        </p:spPr>
        <p:txBody>
          <a:bodyPr/>
          <a:lstStyle/>
          <a:p>
            <a:pPr>
              <a:tabLst>
                <a:tab pos="457200" algn="l"/>
              </a:tabLst>
            </a:pPr>
            <a:r>
              <a:rPr lang="en-US" sz="2600" dirty="0">
                <a:solidFill>
                  <a:schemeClr val="accent6">
                    <a:lumMod val="75000"/>
                  </a:schemeClr>
                </a:solidFill>
                <a:latin typeface="Arial" panose="020B0604020202020204" pitchFamily="34" charset="0"/>
                <a:cs typeface="Arial" panose="020B0604020202020204" pitchFamily="34" charset="0"/>
              </a:rPr>
              <a:t>Section 8</a:t>
            </a:r>
            <a:br>
              <a:rPr lang="en-US" sz="2600" dirty="0">
                <a:solidFill>
                  <a:schemeClr val="accent6">
                    <a:lumMod val="75000"/>
                  </a:schemeClr>
                </a:solidFill>
                <a:latin typeface="Arial" panose="020B0604020202020204" pitchFamily="34" charset="0"/>
                <a:cs typeface="Arial" panose="020B0604020202020204" pitchFamily="34" charset="0"/>
              </a:rPr>
            </a:br>
            <a:r>
              <a:rPr lang="en-US" sz="2600" dirty="0">
                <a:solidFill>
                  <a:schemeClr val="accent6">
                    <a:lumMod val="75000"/>
                  </a:schemeClr>
                </a:solidFill>
                <a:latin typeface="Arial" panose="020B0604020202020204" pitchFamily="34" charset="0"/>
                <a:cs typeface="Arial" panose="020B0604020202020204" pitchFamily="34" charset="0"/>
              </a:rPr>
              <a:t>	</a:t>
            </a:r>
            <a:r>
              <a:rPr lang="en-US" sz="2400" dirty="0">
                <a:solidFill>
                  <a:schemeClr val="accent6">
                    <a:lumMod val="75000"/>
                  </a:schemeClr>
                </a:solidFill>
                <a:latin typeface="Arial" panose="020B0604020202020204" pitchFamily="34" charset="0"/>
                <a:cs typeface="Arial" panose="020B0604020202020204" pitchFamily="34" charset="0"/>
              </a:rPr>
              <a:t>TAPR Glossary</a:t>
            </a:r>
            <a:endParaRPr lang="en-US" sz="2600" dirty="0">
              <a:solidFill>
                <a:schemeClr val="accent6">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077487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a:grayscl/>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623391" y="1628800"/>
            <a:ext cx="10777197" cy="3816424"/>
          </a:xfrm>
        </p:spPr>
        <p:txBody>
          <a:bodyPr>
            <a:normAutofit/>
          </a:bodyPr>
          <a:lstStyle/>
          <a:p>
            <a:pPr>
              <a:spcBef>
                <a:spcPts val="1200"/>
              </a:spcBef>
            </a:pPr>
            <a:r>
              <a:rPr lang="en-US" sz="2000" dirty="0"/>
              <a:t>The District’s TAPR will be posted on the district’s website within 2 weeks after this meeting</a:t>
            </a:r>
          </a:p>
          <a:p>
            <a:pPr>
              <a:spcBef>
                <a:spcPts val="1200"/>
              </a:spcBef>
            </a:pPr>
            <a:r>
              <a:rPr lang="en-US" sz="2000" dirty="0"/>
              <a:t>Paper copies will also be available at the district’s central office and on each campus in the district</a:t>
            </a:r>
          </a:p>
          <a:p>
            <a:pPr>
              <a:spcBef>
                <a:spcPts val="1200"/>
              </a:spcBef>
            </a:pPr>
            <a:r>
              <a:rPr lang="en-US" sz="2000" dirty="0"/>
              <a:t>For questions or more information, contact:</a:t>
            </a:r>
          </a:p>
          <a:p>
            <a:pPr>
              <a:spcBef>
                <a:spcPts val="1200"/>
              </a:spcBef>
            </a:pPr>
            <a:endParaRPr lang="en-US" sz="1600" dirty="0"/>
          </a:p>
        </p:txBody>
      </p:sp>
      <p:sp>
        <p:nvSpPr>
          <p:cNvPr id="5" name="Slide Number Placeholder 4"/>
          <p:cNvSpPr>
            <a:spLocks noGrp="1"/>
          </p:cNvSpPr>
          <p:nvPr>
            <p:ph type="sldNum" sz="quarter" idx="12"/>
          </p:nvPr>
        </p:nvSpPr>
        <p:spPr/>
        <p:txBody>
          <a:bodyPr/>
          <a:lstStyle/>
          <a:p>
            <a:pPr>
              <a:defRPr/>
            </a:pPr>
            <a:fld id="{C88EA8D6-669F-4CB8-BF46-F65FE868643E}" type="slidenum">
              <a:rPr lang="hu-HU" smtClean="0"/>
              <a:pPr>
                <a:defRPr/>
              </a:pPr>
              <a:t>19</a:t>
            </a:fld>
            <a:endParaRPr lang="hu-HU" dirty="0"/>
          </a:p>
        </p:txBody>
      </p:sp>
      <p:graphicFrame>
        <p:nvGraphicFramePr>
          <p:cNvPr id="7" name="Table 6"/>
          <p:cNvGraphicFramePr>
            <a:graphicFrameLocks noGrp="1"/>
          </p:cNvGraphicFramePr>
          <p:nvPr>
            <p:extLst>
              <p:ext uri="{D42A27DB-BD31-4B8C-83A1-F6EECF244321}">
                <p14:modId xmlns:p14="http://schemas.microsoft.com/office/powerpoint/2010/main" val="2633186493"/>
              </p:ext>
            </p:extLst>
          </p:nvPr>
        </p:nvGraphicFramePr>
        <p:xfrm>
          <a:off x="3287688" y="4005064"/>
          <a:ext cx="6096000" cy="1483360"/>
        </p:xfrm>
        <a:graphic>
          <a:graphicData uri="http://schemas.openxmlformats.org/drawingml/2006/table">
            <a:tbl>
              <a:tblPr firstRow="1" bandRow="1">
                <a:tableStyleId>{5C22544A-7EE6-4342-B048-85BDC9FD1C3A}</a:tableStyleId>
              </a:tblPr>
              <a:tblGrid>
                <a:gridCol w="1523492">
                  <a:extLst>
                    <a:ext uri="{9D8B030D-6E8A-4147-A177-3AD203B41FA5}">
                      <a16:colId xmlns:a16="http://schemas.microsoft.com/office/drawing/2014/main" val="20000"/>
                    </a:ext>
                  </a:extLst>
                </a:gridCol>
                <a:gridCol w="4572508">
                  <a:extLst>
                    <a:ext uri="{9D8B030D-6E8A-4147-A177-3AD203B41FA5}">
                      <a16:colId xmlns:a16="http://schemas.microsoft.com/office/drawing/2014/main" val="20001"/>
                    </a:ext>
                  </a:extLst>
                </a:gridCol>
              </a:tblGrid>
              <a:tr h="370840">
                <a:tc>
                  <a:txBody>
                    <a:bodyPr/>
                    <a:lstStyle/>
                    <a:p>
                      <a:r>
                        <a:rPr lang="en-US" b="0" dirty="0">
                          <a:solidFill>
                            <a:schemeClr val="tx1"/>
                          </a:solidFill>
                          <a:latin typeface="Arial" panose="020B0604020202020204" pitchFamily="34" charset="0"/>
                          <a:cs typeface="Arial" panose="020B0604020202020204" pitchFamily="34" charset="0"/>
                        </a:rPr>
                        <a:t>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a:solidFill>
                            <a:schemeClr val="tx1"/>
                          </a:solidFill>
                          <a:latin typeface="Arial" panose="020B0604020202020204" pitchFamily="34" charset="0"/>
                          <a:cs typeface="Arial" panose="020B0604020202020204" pitchFamily="34" charset="0"/>
                        </a:rPr>
                        <a:t>Jo Ann Gutierrez</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b="0" dirty="0">
                          <a:solidFill>
                            <a:schemeClr val="tx1"/>
                          </a:solidFill>
                          <a:latin typeface="Arial" panose="020B0604020202020204" pitchFamily="34" charset="0"/>
                          <a:cs typeface="Arial" panose="020B0604020202020204" pitchFamily="34" charset="0"/>
                        </a:rPr>
                        <a:t>Position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a:solidFill>
                            <a:schemeClr val="tx1"/>
                          </a:solidFill>
                          <a:latin typeface="Arial" panose="020B0604020202020204" pitchFamily="34" charset="0"/>
                          <a:cs typeface="Arial" panose="020B0604020202020204" pitchFamily="34" charset="0"/>
                        </a:rPr>
                        <a:t>Director of Instructional Services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b="0" dirty="0">
                          <a:solidFill>
                            <a:schemeClr val="tx1"/>
                          </a:solidFill>
                          <a:latin typeface="Arial" panose="020B0604020202020204" pitchFamily="34" charset="0"/>
                          <a:cs typeface="Arial" panose="020B0604020202020204" pitchFamily="34" charset="0"/>
                        </a:rPr>
                        <a:t>Phone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a:solidFill>
                            <a:schemeClr val="tx1"/>
                          </a:solidFill>
                          <a:latin typeface="Arial" panose="020B0604020202020204" pitchFamily="34" charset="0"/>
                          <a:cs typeface="Arial" panose="020B0604020202020204" pitchFamily="34" charset="0"/>
                        </a:rPr>
                        <a:t>830-780-6260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b="0" dirty="0">
                          <a:solidFill>
                            <a:schemeClr val="tx1"/>
                          </a:solidFill>
                          <a:latin typeface="Arial" panose="020B0604020202020204" pitchFamily="34" charset="0"/>
                          <a:cs typeface="Arial" panose="020B0604020202020204" pitchFamily="34" charset="0"/>
                        </a:rPr>
                        <a:t>Email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a:solidFill>
                            <a:schemeClr val="tx1"/>
                          </a:solidFill>
                          <a:latin typeface="Arial" panose="020B0604020202020204" pitchFamily="34" charset="0"/>
                          <a:cs typeface="Arial" panose="020B0604020202020204" pitchFamily="34" charset="0"/>
                        </a:rPr>
                        <a:t>jgutierrez@kcisd.net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4" name="Title 3">
            <a:extLst>
              <a:ext uri="{FF2B5EF4-FFF2-40B4-BE49-F238E27FC236}">
                <a16:creationId xmlns:a16="http://schemas.microsoft.com/office/drawing/2014/main" id="{2DA55851-9918-4D2A-9192-9FDB8B301017}"/>
              </a:ext>
            </a:extLst>
          </p:cNvPr>
          <p:cNvSpPr>
            <a:spLocks noGrp="1"/>
          </p:cNvSpPr>
          <p:nvPr>
            <p:ph type="title"/>
          </p:nvPr>
        </p:nvSpPr>
        <p:spPr>
          <a:xfrm>
            <a:off x="695400" y="404664"/>
            <a:ext cx="10777197" cy="1134458"/>
          </a:xfrm>
        </p:spPr>
        <p:txBody>
          <a:bodyPr/>
          <a:lstStyle/>
          <a:p>
            <a:r>
              <a:rPr lang="en-US" sz="3200" dirty="0">
                <a:solidFill>
                  <a:schemeClr val="accent6">
                    <a:lumMod val="75000"/>
                  </a:schemeClr>
                </a:solidFill>
                <a:latin typeface="Arial" panose="020B0604020202020204" pitchFamily="34" charset="0"/>
                <a:cs typeface="Arial" panose="020B0604020202020204" pitchFamily="34" charset="0"/>
              </a:rPr>
              <a:t>Resources and Availability of Annual Report</a:t>
            </a:r>
            <a:endParaRPr lang="en-US" sz="3200" dirty="0">
              <a:solidFill>
                <a:schemeClr val="accent6">
                  <a:lumMod val="75000"/>
                </a:schemeClr>
              </a:solidFill>
            </a:endParaRPr>
          </a:p>
        </p:txBody>
      </p:sp>
    </p:spTree>
    <p:extLst>
      <p:ext uri="{BB962C8B-B14F-4D97-AF65-F5344CB8AC3E}">
        <p14:creationId xmlns:p14="http://schemas.microsoft.com/office/powerpoint/2010/main" val="175800516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extLst>
              <a:ext uri="{BEBA8EAE-BF5A-486C-A8C5-ECC9F3942E4B}">
                <a14:imgProps xmlns:a14="http://schemas.microsoft.com/office/drawing/2010/main">
                  <a14:imgLayer r:embed="rId3">
                    <a14:imgEffect>
                      <a14:saturation sat="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875420" y="1268760"/>
            <a:ext cx="10441160" cy="4824536"/>
          </a:xfrm>
        </p:spPr>
        <p:txBody>
          <a:bodyPr>
            <a:noAutofit/>
          </a:bodyPr>
          <a:lstStyle/>
          <a:p>
            <a:pPr>
              <a:spcBef>
                <a:spcPts val="1200"/>
              </a:spcBef>
              <a:buFont typeface="+mj-lt"/>
              <a:buAutoNum type="arabicPeriod"/>
            </a:pPr>
            <a:r>
              <a:rPr lang="en-US" sz="2000" dirty="0"/>
              <a:t>2022-23 Texas Academic Performance Report (PDF TAPR)</a:t>
            </a:r>
          </a:p>
          <a:p>
            <a:pPr marL="1027113" lvl="1"/>
            <a:r>
              <a:rPr lang="en-US" sz="1600" dirty="0"/>
              <a:t>For the District and each Campus in the District</a:t>
            </a:r>
          </a:p>
          <a:p>
            <a:pPr>
              <a:spcBef>
                <a:spcPts val="1200"/>
              </a:spcBef>
              <a:buFont typeface="+mj-lt"/>
              <a:buAutoNum type="arabicPeriod"/>
            </a:pPr>
            <a:r>
              <a:rPr lang="en-US" sz="2000" dirty="0"/>
              <a:t>PEIMS Financial Standard Report (2021-22 Financial Actual Report)</a:t>
            </a:r>
          </a:p>
          <a:p>
            <a:pPr marL="1027113" lvl="1"/>
            <a:r>
              <a:rPr lang="en-US" sz="1600" dirty="0"/>
              <a:t>For the District and each Campus in the District</a:t>
            </a:r>
          </a:p>
          <a:p>
            <a:pPr>
              <a:spcBef>
                <a:spcPts val="1200"/>
              </a:spcBef>
              <a:buFont typeface="+mj-lt"/>
              <a:buAutoNum type="arabicPeriod"/>
            </a:pPr>
            <a:r>
              <a:rPr lang="en-US" sz="2000" dirty="0"/>
              <a:t>2022-23 District Accreditation Status </a:t>
            </a:r>
          </a:p>
          <a:p>
            <a:pPr>
              <a:spcBef>
                <a:spcPts val="1200"/>
              </a:spcBef>
              <a:buFont typeface="+mj-lt"/>
              <a:buAutoNum type="arabicPeriod"/>
            </a:pPr>
            <a:r>
              <a:rPr lang="en-US" sz="2000" dirty="0"/>
              <a:t>Campus Performance Objectives</a:t>
            </a:r>
            <a:endParaRPr lang="en-US" sz="1600" dirty="0"/>
          </a:p>
          <a:p>
            <a:pPr>
              <a:spcBef>
                <a:spcPts val="1200"/>
              </a:spcBef>
              <a:buFont typeface="+mj-lt"/>
              <a:buAutoNum type="arabicPeriod"/>
            </a:pPr>
            <a:r>
              <a:rPr lang="en-US" sz="2000" dirty="0"/>
              <a:t>Report on Violent or Criminal Incidents on Campuses</a:t>
            </a:r>
          </a:p>
          <a:p>
            <a:pPr>
              <a:spcBef>
                <a:spcPts val="1200"/>
              </a:spcBef>
              <a:buFont typeface="+mj-lt"/>
              <a:buAutoNum type="arabicPeriod"/>
            </a:pPr>
            <a:r>
              <a:rPr lang="en-US" sz="2000" dirty="0"/>
              <a:t>Student Performance in Postsecondary Institutions FY 2022</a:t>
            </a:r>
          </a:p>
          <a:p>
            <a:pPr lvl="1"/>
            <a:r>
              <a:rPr lang="en-US" sz="1600" dirty="0"/>
              <a:t>For the High School Campus</a:t>
            </a:r>
          </a:p>
          <a:p>
            <a:pPr>
              <a:spcBef>
                <a:spcPts val="1200"/>
              </a:spcBef>
              <a:buFont typeface="+mj-lt"/>
              <a:buAutoNum type="arabicPeriod"/>
            </a:pPr>
            <a:r>
              <a:rPr lang="en-US" sz="2000" dirty="0"/>
              <a:t>Progress Toward Board-adopted HB 3 Goals</a:t>
            </a:r>
          </a:p>
          <a:p>
            <a:pPr>
              <a:spcBef>
                <a:spcPts val="1200"/>
              </a:spcBef>
              <a:buFont typeface="+mj-lt"/>
              <a:buAutoNum type="arabicPeriod"/>
            </a:pPr>
            <a:r>
              <a:rPr lang="en-US" sz="2000" dirty="0"/>
              <a:t>2022-23 TAPR Glossary</a:t>
            </a:r>
          </a:p>
          <a:p>
            <a:endParaRPr lang="en-US" sz="2000" dirty="0"/>
          </a:p>
        </p:txBody>
      </p:sp>
      <p:sp>
        <p:nvSpPr>
          <p:cNvPr id="3" name="Title 2"/>
          <p:cNvSpPr>
            <a:spLocks noGrp="1"/>
          </p:cNvSpPr>
          <p:nvPr>
            <p:ph type="title"/>
          </p:nvPr>
        </p:nvSpPr>
        <p:spPr>
          <a:xfrm>
            <a:off x="695400" y="332656"/>
            <a:ext cx="9253028" cy="864096"/>
          </a:xfrm>
        </p:spPr>
        <p:txBody>
          <a:bodyPr/>
          <a:lstStyle/>
          <a:p>
            <a:r>
              <a:rPr lang="en-US" dirty="0">
                <a:solidFill>
                  <a:schemeClr val="accent6">
                    <a:lumMod val="75000"/>
                  </a:schemeClr>
                </a:solidFill>
                <a:latin typeface="Arial" panose="020B0604020202020204" pitchFamily="34" charset="0"/>
                <a:cs typeface="Arial" panose="020B0604020202020204" pitchFamily="34" charset="0"/>
              </a:rPr>
              <a:t>8 Sections to the District Annual Report</a:t>
            </a:r>
          </a:p>
        </p:txBody>
      </p:sp>
      <p:sp>
        <p:nvSpPr>
          <p:cNvPr id="5" name="Slide Number Placeholder 4"/>
          <p:cNvSpPr>
            <a:spLocks noGrp="1"/>
          </p:cNvSpPr>
          <p:nvPr>
            <p:ph type="sldNum" sz="quarter" idx="12"/>
          </p:nvPr>
        </p:nvSpPr>
        <p:spPr/>
        <p:txBody>
          <a:bodyPr/>
          <a:lstStyle/>
          <a:p>
            <a:pPr>
              <a:defRPr/>
            </a:pPr>
            <a:fld id="{C88EA8D6-669F-4CB8-BF46-F65FE868643E}" type="slidenum">
              <a:rPr lang="hu-HU" smtClean="0"/>
              <a:pPr>
                <a:defRPr/>
              </a:pPr>
              <a:t>2</a:t>
            </a:fld>
            <a:endParaRPr lang="hu-HU" dirty="0"/>
          </a:p>
        </p:txBody>
      </p:sp>
    </p:spTree>
    <p:extLst>
      <p:ext uri="{BB962C8B-B14F-4D97-AF65-F5344CB8AC3E}">
        <p14:creationId xmlns:p14="http://schemas.microsoft.com/office/powerpoint/2010/main" val="75794928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000"/>
                                        <p:tgtEl>
                                          <p:spTgt spid="2">
                                            <p:txEl>
                                              <p:pRg st="3" end="3"/>
                                            </p:txEl>
                                          </p:spTgt>
                                        </p:tgtEl>
                                      </p:cBhvr>
                                    </p:animEffect>
                                    <p:anim calcmode="lin" valueType="num">
                                      <p:cBhvr>
                                        <p:cTn id="2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1000"/>
                                        <p:tgtEl>
                                          <p:spTgt spid="2">
                                            <p:txEl>
                                              <p:pRg st="4" end="4"/>
                                            </p:txEl>
                                          </p:spTgt>
                                        </p:tgtEl>
                                      </p:cBhvr>
                                    </p:animEffect>
                                    <p:anim calcmode="lin" valueType="num">
                                      <p:cBhvr>
                                        <p:cTn id="28"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1000"/>
                                        <p:tgtEl>
                                          <p:spTgt spid="2">
                                            <p:txEl>
                                              <p:pRg st="5" end="5"/>
                                            </p:txEl>
                                          </p:spTgt>
                                        </p:tgtEl>
                                      </p:cBhvr>
                                    </p:animEffect>
                                    <p:anim calcmode="lin" valueType="num">
                                      <p:cBhvr>
                                        <p:cTn id="3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2">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fade">
                                      <p:cBhvr>
                                        <p:cTn id="37" dur="1000"/>
                                        <p:tgtEl>
                                          <p:spTgt spid="2">
                                            <p:txEl>
                                              <p:pRg st="6" end="6"/>
                                            </p:txEl>
                                          </p:spTgt>
                                        </p:tgtEl>
                                      </p:cBhvr>
                                    </p:animEffect>
                                    <p:anim calcmode="lin" valueType="num">
                                      <p:cBhvr>
                                        <p:cTn id="38"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2">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fade">
                                      <p:cBhvr>
                                        <p:cTn id="42" dur="1000"/>
                                        <p:tgtEl>
                                          <p:spTgt spid="2">
                                            <p:txEl>
                                              <p:pRg st="7" end="7"/>
                                            </p:txEl>
                                          </p:spTgt>
                                        </p:tgtEl>
                                      </p:cBhvr>
                                    </p:animEffect>
                                    <p:anim calcmode="lin" valueType="num">
                                      <p:cBhvr>
                                        <p:cTn id="43"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
                                            <p:txEl>
                                              <p:pRg st="8" end="8"/>
                                            </p:txEl>
                                          </p:spTgt>
                                        </p:tgtEl>
                                        <p:attrNameLst>
                                          <p:attrName>style.visibility</p:attrName>
                                        </p:attrNameLst>
                                      </p:cBhvr>
                                      <p:to>
                                        <p:strVal val="visible"/>
                                      </p:to>
                                    </p:set>
                                    <p:animEffect transition="in" filter="fade">
                                      <p:cBhvr>
                                        <p:cTn id="47" dur="1000"/>
                                        <p:tgtEl>
                                          <p:spTgt spid="2">
                                            <p:txEl>
                                              <p:pRg st="8" end="8"/>
                                            </p:txEl>
                                          </p:spTgt>
                                        </p:tgtEl>
                                      </p:cBhvr>
                                    </p:animEffect>
                                    <p:anim calcmode="lin" valueType="num">
                                      <p:cBhvr>
                                        <p:cTn id="48"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2">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2">
                                            <p:txEl>
                                              <p:pRg st="9" end="9"/>
                                            </p:txEl>
                                          </p:spTgt>
                                        </p:tgtEl>
                                        <p:attrNameLst>
                                          <p:attrName>style.visibility</p:attrName>
                                        </p:attrNameLst>
                                      </p:cBhvr>
                                      <p:to>
                                        <p:strVal val="visible"/>
                                      </p:to>
                                    </p:set>
                                    <p:animEffect transition="in" filter="fade">
                                      <p:cBhvr>
                                        <p:cTn id="54" dur="1000"/>
                                        <p:tgtEl>
                                          <p:spTgt spid="2">
                                            <p:txEl>
                                              <p:pRg st="9" end="9"/>
                                            </p:txEl>
                                          </p:spTgt>
                                        </p:tgtEl>
                                      </p:cBhvr>
                                    </p:animEffect>
                                    <p:anim calcmode="lin" valueType="num">
                                      <p:cBhvr>
                                        <p:cTn id="55"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56" dur="1000" fill="hold"/>
                                        <p:tgtEl>
                                          <p:spTgt spid="2">
                                            <p:txEl>
                                              <p:pRg st="9" end="9"/>
                                            </p:txEl>
                                          </p:spTgt>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
                                            <p:txEl>
                                              <p:pRg st="10" end="10"/>
                                            </p:txEl>
                                          </p:spTgt>
                                        </p:tgtEl>
                                        <p:attrNameLst>
                                          <p:attrName>style.visibility</p:attrName>
                                        </p:attrNameLst>
                                      </p:cBhvr>
                                      <p:to>
                                        <p:strVal val="visible"/>
                                      </p:to>
                                    </p:set>
                                    <p:animEffect transition="in" filter="fade">
                                      <p:cBhvr>
                                        <p:cTn id="59" dur="1000"/>
                                        <p:tgtEl>
                                          <p:spTgt spid="2">
                                            <p:txEl>
                                              <p:pRg st="10" end="10"/>
                                            </p:txEl>
                                          </p:spTgt>
                                        </p:tgtEl>
                                      </p:cBhvr>
                                    </p:animEffect>
                                    <p:anim calcmode="lin" valueType="num">
                                      <p:cBhvr>
                                        <p:cTn id="60" dur="1000" fill="hold"/>
                                        <p:tgtEl>
                                          <p:spTgt spid="2">
                                            <p:txEl>
                                              <p:pRg st="10" end="10"/>
                                            </p:txEl>
                                          </p:spTgt>
                                        </p:tgtEl>
                                        <p:attrNameLst>
                                          <p:attrName>ppt_x</p:attrName>
                                        </p:attrNameLst>
                                      </p:cBhvr>
                                      <p:tavLst>
                                        <p:tav tm="0">
                                          <p:val>
                                            <p:strVal val="#ppt_x"/>
                                          </p:val>
                                        </p:tav>
                                        <p:tav tm="100000">
                                          <p:val>
                                            <p:strVal val="#ppt_x"/>
                                          </p:val>
                                        </p:tav>
                                      </p:tavLst>
                                    </p:anim>
                                    <p:anim calcmode="lin" valueType="num">
                                      <p:cBhvr>
                                        <p:cTn id="61" dur="1000" fill="hold"/>
                                        <p:tgtEl>
                                          <p:spTgt spid="2">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grayscl/>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1199456" y="1700808"/>
            <a:ext cx="10382944" cy="4104456"/>
          </a:xfrm>
        </p:spPr>
        <p:txBody>
          <a:bodyPr>
            <a:normAutofit/>
          </a:bodyPr>
          <a:lstStyle/>
          <a:p>
            <a:r>
              <a:rPr lang="en-US" sz="2400" dirty="0"/>
              <a:t>Compiled by TEA for every district and campus using </a:t>
            </a:r>
          </a:p>
          <a:p>
            <a:pPr lvl="1"/>
            <a:r>
              <a:rPr lang="en-US" sz="1800" dirty="0"/>
              <a:t>PEIMS</a:t>
            </a:r>
          </a:p>
          <a:p>
            <a:pPr lvl="1"/>
            <a:r>
              <a:rPr lang="en-US" sz="1800" dirty="0"/>
              <a:t>Student Assessment Data</a:t>
            </a:r>
          </a:p>
          <a:p>
            <a:pPr>
              <a:spcBef>
                <a:spcPts val="1800"/>
              </a:spcBef>
            </a:pPr>
            <a:r>
              <a:rPr lang="en-US" sz="2400" dirty="0"/>
              <a:t>2022-23 TAPR is published as a PDF</a:t>
            </a:r>
          </a:p>
          <a:p>
            <a:pPr lvl="1"/>
            <a:r>
              <a:rPr lang="en-US" sz="1800" dirty="0"/>
              <a:t>Includes a wide range of information on the performance of students in each district and campus in the state</a:t>
            </a:r>
          </a:p>
          <a:p>
            <a:pPr lvl="1"/>
            <a:r>
              <a:rPr lang="en-US" sz="1800" dirty="0"/>
              <a:t>Performance is shown disaggregated by student groups, including ethnicity and socioeconomic status</a:t>
            </a:r>
          </a:p>
          <a:p>
            <a:pPr lvl="1"/>
            <a:r>
              <a:rPr lang="en-US" sz="1800" dirty="0"/>
              <a:t>Provides extensive information on school and district staff, programs, and student demographics</a:t>
            </a:r>
          </a:p>
        </p:txBody>
      </p:sp>
      <p:sp>
        <p:nvSpPr>
          <p:cNvPr id="6" name="Slide Number Placeholder 5"/>
          <p:cNvSpPr>
            <a:spLocks noGrp="1"/>
          </p:cNvSpPr>
          <p:nvPr>
            <p:ph type="sldNum" sz="quarter" idx="12"/>
          </p:nvPr>
        </p:nvSpPr>
        <p:spPr/>
        <p:txBody>
          <a:bodyPr/>
          <a:lstStyle/>
          <a:p>
            <a:pPr>
              <a:defRPr/>
            </a:pPr>
            <a:fld id="{C88EA8D6-669F-4CB8-BF46-F65FE868643E}" type="slidenum">
              <a:rPr lang="hu-HU" smtClean="0"/>
              <a:pPr>
                <a:defRPr/>
              </a:pPr>
              <a:t>3</a:t>
            </a:fld>
            <a:endParaRPr lang="hu-HU" dirty="0"/>
          </a:p>
        </p:txBody>
      </p:sp>
      <p:sp>
        <p:nvSpPr>
          <p:cNvPr id="9" name="Title 2"/>
          <p:cNvSpPr>
            <a:spLocks noGrp="1"/>
          </p:cNvSpPr>
          <p:nvPr>
            <p:ph type="title"/>
          </p:nvPr>
        </p:nvSpPr>
        <p:spPr>
          <a:xfrm>
            <a:off x="551384" y="237133"/>
            <a:ext cx="9901100" cy="1296144"/>
          </a:xfrm>
        </p:spPr>
        <p:txBody>
          <a:bodyPr/>
          <a:lstStyle/>
          <a:p>
            <a:pPr>
              <a:tabLst>
                <a:tab pos="457200" algn="l"/>
              </a:tabLst>
            </a:pPr>
            <a:r>
              <a:rPr lang="en-US" sz="2600" dirty="0">
                <a:solidFill>
                  <a:schemeClr val="accent6">
                    <a:lumMod val="75000"/>
                  </a:schemeClr>
                </a:solidFill>
                <a:latin typeface="Arial" panose="020B0604020202020204" pitchFamily="34" charset="0"/>
                <a:cs typeface="Arial" panose="020B0604020202020204" pitchFamily="34" charset="0"/>
              </a:rPr>
              <a:t>Section 1</a:t>
            </a:r>
            <a:br>
              <a:rPr lang="en-US" sz="2600" dirty="0">
                <a:solidFill>
                  <a:schemeClr val="accent6">
                    <a:lumMod val="75000"/>
                  </a:schemeClr>
                </a:solidFill>
                <a:latin typeface="Arial" panose="020B0604020202020204" pitchFamily="34" charset="0"/>
                <a:cs typeface="Arial" panose="020B0604020202020204" pitchFamily="34" charset="0"/>
              </a:rPr>
            </a:br>
            <a:r>
              <a:rPr lang="en-US" sz="2600" dirty="0">
                <a:solidFill>
                  <a:schemeClr val="accent6">
                    <a:lumMod val="75000"/>
                  </a:schemeClr>
                </a:solidFill>
                <a:latin typeface="Arial" panose="020B0604020202020204" pitchFamily="34" charset="0"/>
                <a:cs typeface="Arial" panose="020B0604020202020204" pitchFamily="34" charset="0"/>
              </a:rPr>
              <a:t>	</a:t>
            </a:r>
            <a:r>
              <a:rPr lang="en-US" sz="2400" dirty="0">
                <a:solidFill>
                  <a:schemeClr val="accent6">
                    <a:lumMod val="75000"/>
                  </a:schemeClr>
                </a:solidFill>
                <a:latin typeface="Arial" panose="020B0604020202020204" pitchFamily="34" charset="0"/>
                <a:cs typeface="Arial" panose="020B0604020202020204" pitchFamily="34" charset="0"/>
              </a:rPr>
              <a:t>2022-23 Texas Academic Performance Report (TAPR)</a:t>
            </a:r>
            <a:endParaRPr lang="en-US" sz="2600" dirty="0">
              <a:solidFill>
                <a:schemeClr val="accent6">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96542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000"/>
                                        <p:tgtEl>
                                          <p:spTgt spid="2">
                                            <p:txEl>
                                              <p:pRg st="3" end="3"/>
                                            </p:txEl>
                                          </p:spTgt>
                                        </p:tgtEl>
                                      </p:cBhvr>
                                    </p:animEffect>
                                    <p:anim calcmode="lin" valueType="num">
                                      <p:cBhvr>
                                        <p:cTn id="2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1000"/>
                                        <p:tgtEl>
                                          <p:spTgt spid="2">
                                            <p:txEl>
                                              <p:pRg st="4" end="4"/>
                                            </p:txEl>
                                          </p:spTgt>
                                        </p:tgtEl>
                                      </p:cBhvr>
                                    </p:animEffect>
                                    <p:anim calcmode="lin" valueType="num">
                                      <p:cBhvr>
                                        <p:cTn id="28"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1000"/>
                                        <p:tgtEl>
                                          <p:spTgt spid="2">
                                            <p:txEl>
                                              <p:pRg st="5" end="5"/>
                                            </p:txEl>
                                          </p:spTgt>
                                        </p:tgtEl>
                                      </p:cBhvr>
                                    </p:animEffect>
                                    <p:anim calcmode="lin" valueType="num">
                                      <p:cBhvr>
                                        <p:cTn id="3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2">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fade">
                                      <p:cBhvr>
                                        <p:cTn id="37" dur="1000"/>
                                        <p:tgtEl>
                                          <p:spTgt spid="2">
                                            <p:txEl>
                                              <p:pRg st="6" end="6"/>
                                            </p:txEl>
                                          </p:spTgt>
                                        </p:tgtEl>
                                      </p:cBhvr>
                                    </p:animEffect>
                                    <p:anim calcmode="lin" valueType="num">
                                      <p:cBhvr>
                                        <p:cTn id="38"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grayscl/>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983432" y="1628800"/>
            <a:ext cx="10729192" cy="4536504"/>
          </a:xfrm>
        </p:spPr>
        <p:txBody>
          <a:bodyPr>
            <a:normAutofit/>
          </a:bodyPr>
          <a:lstStyle/>
          <a:p>
            <a:pPr>
              <a:spcBef>
                <a:spcPts val="1200"/>
              </a:spcBef>
            </a:pPr>
            <a:r>
              <a:rPr lang="en-US" sz="2400" b="1" dirty="0"/>
              <a:t>Cover Page</a:t>
            </a:r>
          </a:p>
          <a:p>
            <a:pPr lvl="1">
              <a:spcBef>
                <a:spcPts val="1200"/>
              </a:spcBef>
            </a:pPr>
            <a:r>
              <a:rPr lang="en-US" sz="1800" dirty="0"/>
              <a:t>Only includes district or campus name and number</a:t>
            </a:r>
          </a:p>
          <a:p>
            <a:pPr lvl="1">
              <a:spcBef>
                <a:spcPts val="1200"/>
              </a:spcBef>
            </a:pPr>
            <a:r>
              <a:rPr lang="en-US" sz="1800" dirty="0"/>
              <a:t>Typically, the </a:t>
            </a:r>
            <a:r>
              <a:rPr lang="en-US" sz="1800" b="1" dirty="0"/>
              <a:t>Cover Page </a:t>
            </a:r>
            <a:r>
              <a:rPr lang="en-US" sz="1800" dirty="0"/>
              <a:t>includes the following information:</a:t>
            </a:r>
          </a:p>
          <a:p>
            <a:pPr lvl="2">
              <a:spcBef>
                <a:spcPts val="300"/>
              </a:spcBef>
            </a:pPr>
            <a:r>
              <a:rPr lang="en-US" sz="1600" dirty="0"/>
              <a:t>Accountability Rating</a:t>
            </a:r>
          </a:p>
          <a:p>
            <a:pPr lvl="2">
              <a:spcBef>
                <a:spcPts val="300"/>
              </a:spcBef>
            </a:pPr>
            <a:r>
              <a:rPr lang="en-US" sz="1600" dirty="0"/>
              <a:t>Special Education Determination Status (District TAPR only)</a:t>
            </a:r>
          </a:p>
          <a:p>
            <a:pPr lvl="2">
              <a:spcBef>
                <a:spcPts val="300"/>
              </a:spcBef>
            </a:pPr>
            <a:r>
              <a:rPr lang="en-US" sz="1600" dirty="0"/>
              <a:t>Distinction Designations </a:t>
            </a:r>
          </a:p>
          <a:p>
            <a:pPr lvl="2">
              <a:spcBef>
                <a:spcPts val="300"/>
              </a:spcBef>
            </a:pPr>
            <a:r>
              <a:rPr lang="en-US" sz="1600" dirty="0"/>
              <a:t>ASVAB Test</a:t>
            </a:r>
          </a:p>
          <a:p>
            <a:pPr lvl="3">
              <a:spcBef>
                <a:spcPts val="300"/>
              </a:spcBef>
            </a:pPr>
            <a:r>
              <a:rPr lang="en-US" sz="1400" dirty="0"/>
              <a:t>Only reported on the district’s TAPR and only reported if the district did not offer the ASVAB Test or offered an ASVAB Alternative Test </a:t>
            </a:r>
          </a:p>
          <a:p>
            <a:pPr lvl="1">
              <a:spcBef>
                <a:spcPts val="1200"/>
              </a:spcBef>
            </a:pPr>
            <a:r>
              <a:rPr lang="en-US" sz="1800" dirty="0"/>
              <a:t>The </a:t>
            </a:r>
            <a:r>
              <a:rPr lang="en-US" sz="1800" b="1" dirty="0"/>
              <a:t>2022-23 TAPR Glossary </a:t>
            </a:r>
            <a:r>
              <a:rPr lang="en-US" sz="1800" dirty="0"/>
              <a:t>includes the following language:</a:t>
            </a:r>
          </a:p>
          <a:p>
            <a:pPr marL="1312863" lvl="3" indent="0">
              <a:lnSpc>
                <a:spcPct val="120000"/>
              </a:lnSpc>
              <a:buNone/>
            </a:pPr>
            <a:r>
              <a:rPr lang="en-US" sz="1500" b="1" i="1" dirty="0">
                <a:solidFill>
                  <a:srgbClr val="FF0000"/>
                </a:solidFill>
              </a:rPr>
              <a:t>Currently, the TAPR does not include scale scores, A–F ratings, Distinction Designations, or Special Education Determination Status. The initial release does not include the Campus or District 2023 Accountability Reports. The issuance of the A–F ratings under 2023 rule is pending and subject to change.</a:t>
            </a:r>
          </a:p>
          <a:p>
            <a:pPr lvl="1">
              <a:spcBef>
                <a:spcPts val="1200"/>
              </a:spcBef>
            </a:pPr>
            <a:endParaRPr lang="en-US" sz="1800" dirty="0"/>
          </a:p>
        </p:txBody>
      </p:sp>
      <p:sp>
        <p:nvSpPr>
          <p:cNvPr id="6" name="Slide Number Placeholder 5"/>
          <p:cNvSpPr>
            <a:spLocks noGrp="1"/>
          </p:cNvSpPr>
          <p:nvPr>
            <p:ph type="sldNum" sz="quarter" idx="12"/>
          </p:nvPr>
        </p:nvSpPr>
        <p:spPr/>
        <p:txBody>
          <a:bodyPr/>
          <a:lstStyle/>
          <a:p>
            <a:pPr>
              <a:defRPr/>
            </a:pPr>
            <a:fld id="{C88EA8D6-669F-4CB8-BF46-F65FE868643E}" type="slidenum">
              <a:rPr lang="hu-HU" smtClean="0"/>
              <a:pPr>
                <a:defRPr/>
              </a:pPr>
              <a:t>4</a:t>
            </a:fld>
            <a:endParaRPr lang="hu-HU" dirty="0"/>
          </a:p>
        </p:txBody>
      </p:sp>
      <p:sp>
        <p:nvSpPr>
          <p:cNvPr id="7" name="Title 2">
            <a:extLst>
              <a:ext uri="{FF2B5EF4-FFF2-40B4-BE49-F238E27FC236}">
                <a16:creationId xmlns:a16="http://schemas.microsoft.com/office/drawing/2014/main" id="{22702DAF-6B8F-46B3-A98B-302496FAD43F}"/>
              </a:ext>
            </a:extLst>
          </p:cNvPr>
          <p:cNvSpPr>
            <a:spLocks noGrp="1"/>
          </p:cNvSpPr>
          <p:nvPr>
            <p:ph type="title"/>
          </p:nvPr>
        </p:nvSpPr>
        <p:spPr>
          <a:xfrm>
            <a:off x="551384" y="332656"/>
            <a:ext cx="9648874" cy="1133475"/>
          </a:xfrm>
        </p:spPr>
        <p:txBody>
          <a:bodyPr/>
          <a:lstStyle/>
          <a:p>
            <a:pPr>
              <a:tabLst>
                <a:tab pos="457200" algn="l"/>
              </a:tabLst>
            </a:pPr>
            <a:r>
              <a:rPr lang="en-US" sz="2600" dirty="0">
                <a:solidFill>
                  <a:schemeClr val="accent6">
                    <a:lumMod val="75000"/>
                  </a:schemeClr>
                </a:solidFill>
                <a:latin typeface="Arial" panose="020B0604020202020204" pitchFamily="34" charset="0"/>
                <a:cs typeface="Arial" panose="020B0604020202020204" pitchFamily="34" charset="0"/>
              </a:rPr>
              <a:t>Section 1</a:t>
            </a:r>
            <a:br>
              <a:rPr lang="en-US" sz="2600" dirty="0">
                <a:solidFill>
                  <a:schemeClr val="accent6">
                    <a:lumMod val="75000"/>
                  </a:schemeClr>
                </a:solidFill>
                <a:latin typeface="Arial" panose="020B0604020202020204" pitchFamily="34" charset="0"/>
                <a:cs typeface="Arial" panose="020B0604020202020204" pitchFamily="34" charset="0"/>
              </a:rPr>
            </a:br>
            <a:r>
              <a:rPr lang="en-US" sz="2600" dirty="0">
                <a:solidFill>
                  <a:schemeClr val="accent6">
                    <a:lumMod val="75000"/>
                  </a:schemeClr>
                </a:solidFill>
                <a:latin typeface="Arial" panose="020B0604020202020204" pitchFamily="34" charset="0"/>
                <a:cs typeface="Arial" panose="020B0604020202020204" pitchFamily="34" charset="0"/>
              </a:rPr>
              <a:t>	</a:t>
            </a:r>
            <a:r>
              <a:rPr lang="en-US" sz="2400" dirty="0">
                <a:solidFill>
                  <a:schemeClr val="accent6">
                    <a:lumMod val="75000"/>
                  </a:schemeClr>
                </a:solidFill>
                <a:latin typeface="Arial" panose="020B0604020202020204" pitchFamily="34" charset="0"/>
                <a:cs typeface="Arial" panose="020B0604020202020204" pitchFamily="34" charset="0"/>
              </a:rPr>
              <a:t>2022-23 Texas Academic Performance Report (TAPR)</a:t>
            </a:r>
            <a:endParaRPr lang="en-US" sz="2600" dirty="0">
              <a:solidFill>
                <a:schemeClr val="accent6">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666775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000"/>
                                        <p:tgtEl>
                                          <p:spTgt spid="2">
                                            <p:txEl>
                                              <p:pRg st="3" end="3"/>
                                            </p:txEl>
                                          </p:spTgt>
                                        </p:tgtEl>
                                      </p:cBhvr>
                                    </p:animEffect>
                                    <p:anim calcmode="lin" valueType="num">
                                      <p:cBhvr>
                                        <p:cTn id="2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1000"/>
                                        <p:tgtEl>
                                          <p:spTgt spid="2">
                                            <p:txEl>
                                              <p:pRg st="4" end="4"/>
                                            </p:txEl>
                                          </p:spTgt>
                                        </p:tgtEl>
                                      </p:cBhvr>
                                    </p:animEffect>
                                    <p:anim calcmode="lin" valueType="num">
                                      <p:cBhvr>
                                        <p:cTn id="28"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1000"/>
                                        <p:tgtEl>
                                          <p:spTgt spid="2">
                                            <p:txEl>
                                              <p:pRg st="5" end="5"/>
                                            </p:txEl>
                                          </p:spTgt>
                                        </p:tgtEl>
                                      </p:cBhvr>
                                    </p:animEffect>
                                    <p:anim calcmode="lin" valueType="num">
                                      <p:cBhvr>
                                        <p:cTn id="3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2">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fade">
                                      <p:cBhvr>
                                        <p:cTn id="37" dur="1000"/>
                                        <p:tgtEl>
                                          <p:spTgt spid="2">
                                            <p:txEl>
                                              <p:pRg st="6" end="6"/>
                                            </p:txEl>
                                          </p:spTgt>
                                        </p:tgtEl>
                                      </p:cBhvr>
                                    </p:animEffect>
                                    <p:anim calcmode="lin" valueType="num">
                                      <p:cBhvr>
                                        <p:cTn id="38"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2">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fade">
                                      <p:cBhvr>
                                        <p:cTn id="42" dur="1000"/>
                                        <p:tgtEl>
                                          <p:spTgt spid="2">
                                            <p:txEl>
                                              <p:pRg st="7" end="7"/>
                                            </p:txEl>
                                          </p:spTgt>
                                        </p:tgtEl>
                                      </p:cBhvr>
                                    </p:animEffect>
                                    <p:anim calcmode="lin" valueType="num">
                                      <p:cBhvr>
                                        <p:cTn id="43"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
                                            <p:txEl>
                                              <p:pRg st="8" end="8"/>
                                            </p:txEl>
                                          </p:spTgt>
                                        </p:tgtEl>
                                        <p:attrNameLst>
                                          <p:attrName>style.visibility</p:attrName>
                                        </p:attrNameLst>
                                      </p:cBhvr>
                                      <p:to>
                                        <p:strVal val="visible"/>
                                      </p:to>
                                    </p:set>
                                    <p:animEffect transition="in" filter="fade">
                                      <p:cBhvr>
                                        <p:cTn id="47" dur="1000"/>
                                        <p:tgtEl>
                                          <p:spTgt spid="2">
                                            <p:txEl>
                                              <p:pRg st="8" end="8"/>
                                            </p:txEl>
                                          </p:spTgt>
                                        </p:tgtEl>
                                      </p:cBhvr>
                                    </p:animEffect>
                                    <p:anim calcmode="lin" valueType="num">
                                      <p:cBhvr>
                                        <p:cTn id="48"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2">
                                            <p:txEl>
                                              <p:pRg st="8" end="8"/>
                                            </p:tx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
                                            <p:txEl>
                                              <p:pRg st="9" end="9"/>
                                            </p:txEl>
                                          </p:spTgt>
                                        </p:tgtEl>
                                        <p:attrNameLst>
                                          <p:attrName>style.visibility</p:attrName>
                                        </p:attrNameLst>
                                      </p:cBhvr>
                                      <p:to>
                                        <p:strVal val="visible"/>
                                      </p:to>
                                    </p:set>
                                    <p:animEffect transition="in" filter="fade">
                                      <p:cBhvr>
                                        <p:cTn id="52" dur="1000"/>
                                        <p:tgtEl>
                                          <p:spTgt spid="2">
                                            <p:txEl>
                                              <p:pRg st="9" end="9"/>
                                            </p:txEl>
                                          </p:spTgt>
                                        </p:tgtEl>
                                      </p:cBhvr>
                                    </p:animEffect>
                                    <p:anim calcmode="lin" valueType="num">
                                      <p:cBhvr>
                                        <p:cTn id="53"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54" dur="1000" fill="hold"/>
                                        <p:tgtEl>
                                          <p:spTgt spid="2">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grayscl/>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983432" y="1412776"/>
            <a:ext cx="10873208" cy="4680520"/>
          </a:xfrm>
          <a:ln>
            <a:solidFill>
              <a:schemeClr val="tx1"/>
            </a:solidFill>
          </a:ln>
        </p:spPr>
        <p:txBody>
          <a:bodyPr>
            <a:noAutofit/>
          </a:bodyPr>
          <a:lstStyle/>
          <a:p>
            <a:pPr marL="577850"/>
            <a:r>
              <a:rPr lang="en-US" sz="2000" b="1" dirty="0">
                <a:solidFill>
                  <a:schemeClr val="accent6">
                    <a:lumMod val="75000"/>
                  </a:schemeClr>
                </a:solidFill>
              </a:rPr>
              <a:t>STAAR Performance – reported for 2023 and 2022</a:t>
            </a:r>
            <a:endParaRPr lang="en-US" sz="2000" dirty="0">
              <a:solidFill>
                <a:schemeClr val="bg1">
                  <a:lumMod val="50000"/>
                </a:schemeClr>
              </a:solidFill>
              <a:latin typeface="Arial Narrow" panose="020B0606020202030204" pitchFamily="34" charset="0"/>
              <a:ea typeface="FangSong" panose="020B0503020204020204" pitchFamily="49" charset="-122"/>
            </a:endParaRPr>
          </a:p>
          <a:p>
            <a:pPr marL="1089025" lvl="1"/>
            <a:r>
              <a:rPr lang="en-US" sz="1800" dirty="0"/>
              <a:t>All 3 performance rates</a:t>
            </a:r>
          </a:p>
          <a:p>
            <a:pPr marL="1603375" lvl="2">
              <a:spcBef>
                <a:spcPts val="300"/>
              </a:spcBef>
            </a:pPr>
            <a:r>
              <a:rPr lang="en-US" sz="1400" b="1" i="1" dirty="0">
                <a:solidFill>
                  <a:srgbClr val="990099"/>
                </a:solidFill>
              </a:rPr>
              <a:t>Approaches Grade Level or Above</a:t>
            </a:r>
          </a:p>
          <a:p>
            <a:pPr marL="1603375" lvl="2">
              <a:spcBef>
                <a:spcPts val="300"/>
              </a:spcBef>
            </a:pPr>
            <a:r>
              <a:rPr lang="en-US" sz="1400" b="1" i="1" dirty="0">
                <a:solidFill>
                  <a:srgbClr val="0070C0"/>
                </a:solidFill>
              </a:rPr>
              <a:t>Meets Grade Level or Above</a:t>
            </a:r>
          </a:p>
          <a:p>
            <a:pPr marL="1603375" lvl="2">
              <a:spcBef>
                <a:spcPts val="300"/>
              </a:spcBef>
            </a:pPr>
            <a:r>
              <a:rPr lang="en-US" sz="1400" b="1" i="1" dirty="0">
                <a:solidFill>
                  <a:srgbClr val="00B050"/>
                </a:solidFill>
              </a:rPr>
              <a:t>Masters Grade Level</a:t>
            </a:r>
          </a:p>
          <a:p>
            <a:pPr marL="1089025" lvl="1"/>
            <a:r>
              <a:rPr lang="en-US" sz="1800" dirty="0"/>
              <a:t>Reported for</a:t>
            </a:r>
          </a:p>
          <a:p>
            <a:pPr marL="1603375" lvl="2">
              <a:spcBef>
                <a:spcPts val="300"/>
              </a:spcBef>
            </a:pPr>
            <a:r>
              <a:rPr lang="en-US" sz="1400" dirty="0"/>
              <a:t>Each Assessment (including SAT/ACT for Accelerated Testers)</a:t>
            </a:r>
          </a:p>
          <a:p>
            <a:pPr marL="1603375" lvl="2">
              <a:spcBef>
                <a:spcPts val="300"/>
              </a:spcBef>
            </a:pPr>
            <a:r>
              <a:rPr lang="en-US" sz="1400" dirty="0"/>
              <a:t>All Grades All Subjects </a:t>
            </a:r>
          </a:p>
          <a:p>
            <a:pPr marL="1603375" lvl="2">
              <a:spcBef>
                <a:spcPts val="300"/>
              </a:spcBef>
            </a:pPr>
            <a:r>
              <a:rPr lang="en-US" sz="1400" dirty="0"/>
              <a:t>All Grades by Subject</a:t>
            </a:r>
          </a:p>
          <a:p>
            <a:pPr marL="1603375" lvl="2">
              <a:spcBef>
                <a:spcPts val="300"/>
              </a:spcBef>
            </a:pPr>
            <a:r>
              <a:rPr lang="en-US" sz="1400" dirty="0"/>
              <a:t>By Enrolled Grade (3</a:t>
            </a:r>
            <a:r>
              <a:rPr lang="en-US" sz="1400" baseline="30000" dirty="0"/>
              <a:t>rd</a:t>
            </a:r>
            <a:r>
              <a:rPr lang="en-US" sz="1400" dirty="0"/>
              <a:t> Graders through 8</a:t>
            </a:r>
            <a:r>
              <a:rPr lang="en-US" sz="1400" baseline="30000" dirty="0"/>
              <a:t>th</a:t>
            </a:r>
            <a:r>
              <a:rPr lang="en-US" sz="1400" dirty="0"/>
              <a:t> Graders) at </a:t>
            </a:r>
            <a:r>
              <a:rPr lang="en-US" sz="1400" b="1" i="1" dirty="0">
                <a:solidFill>
                  <a:srgbClr val="0070C0"/>
                </a:solidFill>
              </a:rPr>
              <a:t>Meets Grade Level or Above</a:t>
            </a:r>
          </a:p>
          <a:p>
            <a:pPr marL="2119312" lvl="3">
              <a:spcBef>
                <a:spcPts val="300"/>
              </a:spcBef>
            </a:pPr>
            <a:r>
              <a:rPr lang="en-US" sz="1400" dirty="0"/>
              <a:t>Reading and Math</a:t>
            </a:r>
          </a:p>
          <a:p>
            <a:pPr marL="2576512" lvl="4">
              <a:spcBef>
                <a:spcPts val="300"/>
              </a:spcBef>
            </a:pPr>
            <a:r>
              <a:rPr lang="en-US" sz="1400" dirty="0"/>
              <a:t>Grade 3-8 assessments only and </a:t>
            </a:r>
          </a:p>
          <a:p>
            <a:pPr marL="2576512" lvl="4">
              <a:spcBef>
                <a:spcPts val="300"/>
              </a:spcBef>
            </a:pPr>
            <a:r>
              <a:rPr lang="en-US" sz="1400" dirty="0"/>
              <a:t>Grade 3-8 assessments and EOCs)</a:t>
            </a:r>
          </a:p>
          <a:p>
            <a:pPr marL="2119312" lvl="3">
              <a:spcBef>
                <a:spcPts val="300"/>
              </a:spcBef>
            </a:pPr>
            <a:r>
              <a:rPr lang="en-US" sz="1400" dirty="0"/>
              <a:t>Reading (Grade 3-8 assessments and EOCs)</a:t>
            </a:r>
          </a:p>
          <a:p>
            <a:pPr marL="2119312" lvl="3">
              <a:spcBef>
                <a:spcPts val="300"/>
              </a:spcBef>
            </a:pPr>
            <a:r>
              <a:rPr lang="en-US" sz="1400" dirty="0"/>
              <a:t>Math (Grade 3-8 assessments and EOCs)</a:t>
            </a:r>
          </a:p>
          <a:p>
            <a:pPr marL="2119312" lvl="3">
              <a:spcBef>
                <a:spcPts val="300"/>
              </a:spcBef>
            </a:pPr>
            <a:endParaRPr lang="en-US" sz="1400" dirty="0"/>
          </a:p>
          <a:p>
            <a:pPr marL="2119312" lvl="3">
              <a:spcBef>
                <a:spcPts val="300"/>
              </a:spcBef>
            </a:pPr>
            <a:endParaRPr lang="en-US" sz="1400" dirty="0"/>
          </a:p>
          <a:p>
            <a:pPr marL="577850">
              <a:spcBef>
                <a:spcPts val="1200"/>
              </a:spcBef>
            </a:pPr>
            <a:endParaRPr lang="en-US" sz="1400" dirty="0"/>
          </a:p>
        </p:txBody>
      </p:sp>
      <p:sp>
        <p:nvSpPr>
          <p:cNvPr id="5" name="Slide Number Placeholder 4"/>
          <p:cNvSpPr>
            <a:spLocks noGrp="1"/>
          </p:cNvSpPr>
          <p:nvPr>
            <p:ph type="sldNum" sz="quarter" idx="12"/>
          </p:nvPr>
        </p:nvSpPr>
        <p:spPr/>
        <p:txBody>
          <a:bodyPr/>
          <a:lstStyle/>
          <a:p>
            <a:pPr>
              <a:defRPr/>
            </a:pPr>
            <a:fld id="{C88EA8D6-669F-4CB8-BF46-F65FE868643E}" type="slidenum">
              <a:rPr lang="hu-HU" smtClean="0"/>
              <a:pPr>
                <a:defRPr/>
              </a:pPr>
              <a:t>5</a:t>
            </a:fld>
            <a:endParaRPr lang="hu-HU" dirty="0"/>
          </a:p>
        </p:txBody>
      </p:sp>
      <p:sp>
        <p:nvSpPr>
          <p:cNvPr id="11" name="Title 2">
            <a:extLst>
              <a:ext uri="{FF2B5EF4-FFF2-40B4-BE49-F238E27FC236}">
                <a16:creationId xmlns:a16="http://schemas.microsoft.com/office/drawing/2014/main" id="{31A0F919-8E06-49E3-8C90-431D88EBA8F9}"/>
              </a:ext>
            </a:extLst>
          </p:cNvPr>
          <p:cNvSpPr>
            <a:spLocks noGrp="1"/>
          </p:cNvSpPr>
          <p:nvPr>
            <p:ph type="title"/>
          </p:nvPr>
        </p:nvSpPr>
        <p:spPr>
          <a:xfrm>
            <a:off x="551384" y="188914"/>
            <a:ext cx="9576866" cy="1133475"/>
          </a:xfrm>
        </p:spPr>
        <p:txBody>
          <a:bodyPr/>
          <a:lstStyle/>
          <a:p>
            <a:pPr>
              <a:tabLst>
                <a:tab pos="457200" algn="l"/>
              </a:tabLst>
            </a:pPr>
            <a:r>
              <a:rPr lang="en-US" sz="2600" dirty="0">
                <a:solidFill>
                  <a:schemeClr val="accent6">
                    <a:lumMod val="75000"/>
                  </a:schemeClr>
                </a:solidFill>
                <a:latin typeface="Arial" panose="020B0604020202020204" pitchFamily="34" charset="0"/>
                <a:cs typeface="Arial" panose="020B0604020202020204" pitchFamily="34" charset="0"/>
              </a:rPr>
              <a:t>Section 1</a:t>
            </a:r>
            <a:br>
              <a:rPr lang="en-US" sz="2600" dirty="0">
                <a:solidFill>
                  <a:schemeClr val="accent6">
                    <a:lumMod val="75000"/>
                  </a:schemeClr>
                </a:solidFill>
                <a:latin typeface="Arial" panose="020B0604020202020204" pitchFamily="34" charset="0"/>
                <a:cs typeface="Arial" panose="020B0604020202020204" pitchFamily="34" charset="0"/>
              </a:rPr>
            </a:br>
            <a:r>
              <a:rPr lang="en-US" sz="2600" dirty="0">
                <a:solidFill>
                  <a:schemeClr val="accent6">
                    <a:lumMod val="75000"/>
                  </a:schemeClr>
                </a:solidFill>
                <a:latin typeface="Arial" panose="020B0604020202020204" pitchFamily="34" charset="0"/>
                <a:cs typeface="Arial" panose="020B0604020202020204" pitchFamily="34" charset="0"/>
              </a:rPr>
              <a:t>	</a:t>
            </a:r>
            <a:r>
              <a:rPr lang="en-US" sz="2400" dirty="0">
                <a:solidFill>
                  <a:schemeClr val="accent6">
                    <a:lumMod val="75000"/>
                  </a:schemeClr>
                </a:solidFill>
                <a:latin typeface="Arial" panose="020B0604020202020204" pitchFamily="34" charset="0"/>
                <a:cs typeface="Arial" panose="020B0604020202020204" pitchFamily="34" charset="0"/>
              </a:rPr>
              <a:t>2022-23 Texas Academic Performance Report (TAPR)</a:t>
            </a:r>
            <a:endParaRPr lang="en-US" sz="2600" dirty="0">
              <a:solidFill>
                <a:schemeClr val="accent6">
                  <a:lumMod val="75000"/>
                </a:schemeClr>
              </a:solidFill>
              <a:latin typeface="Arial" panose="020B0604020202020204" pitchFamily="34" charset="0"/>
              <a:cs typeface="Arial" panose="020B0604020202020204" pitchFamily="34" charset="0"/>
            </a:endParaRPr>
          </a:p>
        </p:txBody>
      </p:sp>
      <p:sp>
        <p:nvSpPr>
          <p:cNvPr id="3" name="Oval 2">
            <a:extLst>
              <a:ext uri="{FF2B5EF4-FFF2-40B4-BE49-F238E27FC236}">
                <a16:creationId xmlns:a16="http://schemas.microsoft.com/office/drawing/2014/main" id="{3F4EAB9B-7F05-3850-E829-634316FE6C8F}"/>
              </a:ext>
            </a:extLst>
          </p:cNvPr>
          <p:cNvSpPr/>
          <p:nvPr/>
        </p:nvSpPr>
        <p:spPr>
          <a:xfrm>
            <a:off x="8688288" y="1628800"/>
            <a:ext cx="2736304" cy="576064"/>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lumMod val="50000"/>
                  </a:schemeClr>
                </a:solidFill>
                <a:latin typeface="Arial Narrow" panose="020B0606020202030204" pitchFamily="34" charset="0"/>
                <a:ea typeface="FangSong" panose="020B0503020204020204" pitchFamily="49" charset="-122"/>
              </a:rPr>
              <a:t>District TAPR p.3-11</a:t>
            </a:r>
            <a:endParaRPr lang="en-US" dirty="0"/>
          </a:p>
        </p:txBody>
      </p:sp>
    </p:spTree>
    <p:extLst>
      <p:ext uri="{BB962C8B-B14F-4D97-AF65-F5344CB8AC3E}">
        <p14:creationId xmlns:p14="http://schemas.microsoft.com/office/powerpoint/2010/main" val="34790598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1000"/>
                                        <p:tgtEl>
                                          <p:spTgt spid="2">
                                            <p:bg/>
                                          </p:spTgt>
                                        </p:tgtEl>
                                      </p:cBhvr>
                                    </p:animEffect>
                                    <p:anim calcmode="lin" valueType="num">
                                      <p:cBhvr>
                                        <p:cTn id="8" dur="1000" fill="hold"/>
                                        <p:tgtEl>
                                          <p:spTgt spid="2">
                                            <p:bg/>
                                          </p:spTgt>
                                        </p:tgtEl>
                                        <p:attrNameLst>
                                          <p:attrName>ppt_x</p:attrName>
                                        </p:attrNameLst>
                                      </p:cBhvr>
                                      <p:tavLst>
                                        <p:tav tm="0">
                                          <p:val>
                                            <p:strVal val="#ppt_x"/>
                                          </p:val>
                                        </p:tav>
                                        <p:tav tm="100000">
                                          <p:val>
                                            <p:strVal val="#ppt_x"/>
                                          </p:val>
                                        </p:tav>
                                      </p:tavLst>
                                    </p:anim>
                                    <p:anim calcmode="lin" valueType="num">
                                      <p:cBhvr>
                                        <p:cTn id="9" dur="1000" fill="hold"/>
                                        <p:tgtEl>
                                          <p:spTgt spid="2">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1000"/>
                                        <p:tgtEl>
                                          <p:spTgt spid="2">
                                            <p:txEl>
                                              <p:pRg st="0" end="0"/>
                                            </p:txEl>
                                          </p:spTgt>
                                        </p:tgtEl>
                                      </p:cBhvr>
                                    </p:animEffect>
                                    <p:anim calcmode="lin" valueType="num">
                                      <p:cBhvr>
                                        <p:cTn id="15"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1000"/>
                                        <p:tgtEl>
                                          <p:spTgt spid="2">
                                            <p:txEl>
                                              <p:pRg st="1" end="1"/>
                                            </p:txEl>
                                          </p:spTgt>
                                        </p:tgtEl>
                                      </p:cBhvr>
                                    </p:animEffect>
                                    <p:anim calcmode="lin" valueType="num">
                                      <p:cBhvr>
                                        <p:cTn id="20"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Effect transition="in" filter="fade">
                                      <p:cBhvr>
                                        <p:cTn id="24" dur="1000"/>
                                        <p:tgtEl>
                                          <p:spTgt spid="2">
                                            <p:txEl>
                                              <p:pRg st="2" end="2"/>
                                            </p:txEl>
                                          </p:spTgt>
                                        </p:tgtEl>
                                      </p:cBhvr>
                                    </p:animEffect>
                                    <p:anim calcmode="lin" valueType="num">
                                      <p:cBhvr>
                                        <p:cTn id="2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animEffect transition="in" filter="fade">
                                      <p:cBhvr>
                                        <p:cTn id="29" dur="1000"/>
                                        <p:tgtEl>
                                          <p:spTgt spid="2">
                                            <p:txEl>
                                              <p:pRg st="3" end="3"/>
                                            </p:txEl>
                                          </p:spTgt>
                                        </p:tgtEl>
                                      </p:cBhvr>
                                    </p:animEffect>
                                    <p:anim calcmode="lin" valueType="num">
                                      <p:cBhvr>
                                        <p:cTn id="30"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2">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
                                            <p:txEl>
                                              <p:pRg st="4" end="4"/>
                                            </p:txEl>
                                          </p:spTgt>
                                        </p:tgtEl>
                                        <p:attrNameLst>
                                          <p:attrName>style.visibility</p:attrName>
                                        </p:attrNameLst>
                                      </p:cBhvr>
                                      <p:to>
                                        <p:strVal val="visible"/>
                                      </p:to>
                                    </p:set>
                                    <p:animEffect transition="in" filter="fade">
                                      <p:cBhvr>
                                        <p:cTn id="34" dur="1000"/>
                                        <p:tgtEl>
                                          <p:spTgt spid="2">
                                            <p:txEl>
                                              <p:pRg st="4" end="4"/>
                                            </p:txEl>
                                          </p:spTgt>
                                        </p:tgtEl>
                                      </p:cBhvr>
                                    </p:animEffect>
                                    <p:anim calcmode="lin" valueType="num">
                                      <p:cBhvr>
                                        <p:cTn id="35"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
                                            <p:txEl>
                                              <p:pRg st="5" end="5"/>
                                            </p:txEl>
                                          </p:spTgt>
                                        </p:tgtEl>
                                        <p:attrNameLst>
                                          <p:attrName>style.visibility</p:attrName>
                                        </p:attrNameLst>
                                      </p:cBhvr>
                                      <p:to>
                                        <p:strVal val="visible"/>
                                      </p:to>
                                    </p:set>
                                    <p:animEffect transition="in" filter="fade">
                                      <p:cBhvr>
                                        <p:cTn id="39" dur="1000"/>
                                        <p:tgtEl>
                                          <p:spTgt spid="2">
                                            <p:txEl>
                                              <p:pRg st="5" end="5"/>
                                            </p:txEl>
                                          </p:spTgt>
                                        </p:tgtEl>
                                      </p:cBhvr>
                                    </p:animEffect>
                                    <p:anim calcmode="lin" valueType="num">
                                      <p:cBhvr>
                                        <p:cTn id="40"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2">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
                                            <p:txEl>
                                              <p:pRg st="6" end="6"/>
                                            </p:txEl>
                                          </p:spTgt>
                                        </p:tgtEl>
                                        <p:attrNameLst>
                                          <p:attrName>style.visibility</p:attrName>
                                        </p:attrNameLst>
                                      </p:cBhvr>
                                      <p:to>
                                        <p:strVal val="visible"/>
                                      </p:to>
                                    </p:set>
                                    <p:animEffect transition="in" filter="fade">
                                      <p:cBhvr>
                                        <p:cTn id="44" dur="1000"/>
                                        <p:tgtEl>
                                          <p:spTgt spid="2">
                                            <p:txEl>
                                              <p:pRg st="6" end="6"/>
                                            </p:txEl>
                                          </p:spTgt>
                                        </p:tgtEl>
                                      </p:cBhvr>
                                    </p:animEffect>
                                    <p:anim calcmode="lin" valueType="num">
                                      <p:cBhvr>
                                        <p:cTn id="45"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2">
                                            <p:txEl>
                                              <p:pRg st="6" end="6"/>
                                            </p:tx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Effect transition="in" filter="fade">
                                      <p:cBhvr>
                                        <p:cTn id="49" dur="1000"/>
                                        <p:tgtEl>
                                          <p:spTgt spid="2">
                                            <p:txEl>
                                              <p:pRg st="7" end="7"/>
                                            </p:txEl>
                                          </p:spTgt>
                                        </p:tgtEl>
                                      </p:cBhvr>
                                    </p:animEffect>
                                    <p:anim calcmode="lin" valueType="num">
                                      <p:cBhvr>
                                        <p:cTn id="50"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7" end="7"/>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
                                            <p:txEl>
                                              <p:pRg st="8" end="8"/>
                                            </p:txEl>
                                          </p:spTgt>
                                        </p:tgtEl>
                                        <p:attrNameLst>
                                          <p:attrName>style.visibility</p:attrName>
                                        </p:attrNameLst>
                                      </p:cBhvr>
                                      <p:to>
                                        <p:strVal val="visible"/>
                                      </p:to>
                                    </p:set>
                                    <p:animEffect transition="in" filter="fade">
                                      <p:cBhvr>
                                        <p:cTn id="54" dur="1000"/>
                                        <p:tgtEl>
                                          <p:spTgt spid="2">
                                            <p:txEl>
                                              <p:pRg st="8" end="8"/>
                                            </p:txEl>
                                          </p:spTgt>
                                        </p:tgtEl>
                                      </p:cBhvr>
                                    </p:animEffect>
                                    <p:anim calcmode="lin" valueType="num">
                                      <p:cBhvr>
                                        <p:cTn id="55"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56" dur="1000" fill="hold"/>
                                        <p:tgtEl>
                                          <p:spTgt spid="2">
                                            <p:txEl>
                                              <p:pRg st="8" end="8"/>
                                            </p:txEl>
                                          </p:spTgt>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
                                            <p:txEl>
                                              <p:pRg st="9" end="9"/>
                                            </p:txEl>
                                          </p:spTgt>
                                        </p:tgtEl>
                                        <p:attrNameLst>
                                          <p:attrName>style.visibility</p:attrName>
                                        </p:attrNameLst>
                                      </p:cBhvr>
                                      <p:to>
                                        <p:strVal val="visible"/>
                                      </p:to>
                                    </p:set>
                                    <p:animEffect transition="in" filter="fade">
                                      <p:cBhvr>
                                        <p:cTn id="59" dur="1000"/>
                                        <p:tgtEl>
                                          <p:spTgt spid="2">
                                            <p:txEl>
                                              <p:pRg st="9" end="9"/>
                                            </p:txEl>
                                          </p:spTgt>
                                        </p:tgtEl>
                                      </p:cBhvr>
                                    </p:animEffect>
                                    <p:anim calcmode="lin" valueType="num">
                                      <p:cBhvr>
                                        <p:cTn id="60"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61" dur="1000" fill="hold"/>
                                        <p:tgtEl>
                                          <p:spTgt spid="2">
                                            <p:txEl>
                                              <p:pRg st="9" end="9"/>
                                            </p:txEl>
                                          </p:spTgt>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
                                            <p:txEl>
                                              <p:pRg st="10" end="10"/>
                                            </p:txEl>
                                          </p:spTgt>
                                        </p:tgtEl>
                                        <p:attrNameLst>
                                          <p:attrName>style.visibility</p:attrName>
                                        </p:attrNameLst>
                                      </p:cBhvr>
                                      <p:to>
                                        <p:strVal val="visible"/>
                                      </p:to>
                                    </p:set>
                                    <p:animEffect transition="in" filter="fade">
                                      <p:cBhvr>
                                        <p:cTn id="64" dur="1000"/>
                                        <p:tgtEl>
                                          <p:spTgt spid="2">
                                            <p:txEl>
                                              <p:pRg st="10" end="10"/>
                                            </p:txEl>
                                          </p:spTgt>
                                        </p:tgtEl>
                                      </p:cBhvr>
                                    </p:animEffect>
                                    <p:anim calcmode="lin" valueType="num">
                                      <p:cBhvr>
                                        <p:cTn id="65" dur="1000" fill="hold"/>
                                        <p:tgtEl>
                                          <p:spTgt spid="2">
                                            <p:txEl>
                                              <p:pRg st="10" end="10"/>
                                            </p:txEl>
                                          </p:spTgt>
                                        </p:tgtEl>
                                        <p:attrNameLst>
                                          <p:attrName>ppt_x</p:attrName>
                                        </p:attrNameLst>
                                      </p:cBhvr>
                                      <p:tavLst>
                                        <p:tav tm="0">
                                          <p:val>
                                            <p:strVal val="#ppt_x"/>
                                          </p:val>
                                        </p:tav>
                                        <p:tav tm="100000">
                                          <p:val>
                                            <p:strVal val="#ppt_x"/>
                                          </p:val>
                                        </p:tav>
                                      </p:tavLst>
                                    </p:anim>
                                    <p:anim calcmode="lin" valueType="num">
                                      <p:cBhvr>
                                        <p:cTn id="66" dur="1000" fill="hold"/>
                                        <p:tgtEl>
                                          <p:spTgt spid="2">
                                            <p:txEl>
                                              <p:pRg st="10" end="10"/>
                                            </p:txEl>
                                          </p:spTgt>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
                                            <p:txEl>
                                              <p:pRg st="11" end="11"/>
                                            </p:txEl>
                                          </p:spTgt>
                                        </p:tgtEl>
                                        <p:attrNameLst>
                                          <p:attrName>style.visibility</p:attrName>
                                        </p:attrNameLst>
                                      </p:cBhvr>
                                      <p:to>
                                        <p:strVal val="visible"/>
                                      </p:to>
                                    </p:set>
                                    <p:animEffect transition="in" filter="fade">
                                      <p:cBhvr>
                                        <p:cTn id="69" dur="1000"/>
                                        <p:tgtEl>
                                          <p:spTgt spid="2">
                                            <p:txEl>
                                              <p:pRg st="11" end="11"/>
                                            </p:txEl>
                                          </p:spTgt>
                                        </p:tgtEl>
                                      </p:cBhvr>
                                    </p:animEffect>
                                    <p:anim calcmode="lin" valueType="num">
                                      <p:cBhvr>
                                        <p:cTn id="70" dur="1000" fill="hold"/>
                                        <p:tgtEl>
                                          <p:spTgt spid="2">
                                            <p:txEl>
                                              <p:pRg st="11" end="11"/>
                                            </p:txEl>
                                          </p:spTgt>
                                        </p:tgtEl>
                                        <p:attrNameLst>
                                          <p:attrName>ppt_x</p:attrName>
                                        </p:attrNameLst>
                                      </p:cBhvr>
                                      <p:tavLst>
                                        <p:tav tm="0">
                                          <p:val>
                                            <p:strVal val="#ppt_x"/>
                                          </p:val>
                                        </p:tav>
                                        <p:tav tm="100000">
                                          <p:val>
                                            <p:strVal val="#ppt_x"/>
                                          </p:val>
                                        </p:tav>
                                      </p:tavLst>
                                    </p:anim>
                                    <p:anim calcmode="lin" valueType="num">
                                      <p:cBhvr>
                                        <p:cTn id="71" dur="1000" fill="hold"/>
                                        <p:tgtEl>
                                          <p:spTgt spid="2">
                                            <p:txEl>
                                              <p:pRg st="11" end="11"/>
                                            </p:txEl>
                                          </p:spTgt>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
                                            <p:txEl>
                                              <p:pRg st="12" end="12"/>
                                            </p:txEl>
                                          </p:spTgt>
                                        </p:tgtEl>
                                        <p:attrNameLst>
                                          <p:attrName>style.visibility</p:attrName>
                                        </p:attrNameLst>
                                      </p:cBhvr>
                                      <p:to>
                                        <p:strVal val="visible"/>
                                      </p:to>
                                    </p:set>
                                    <p:animEffect transition="in" filter="fade">
                                      <p:cBhvr>
                                        <p:cTn id="74" dur="1000"/>
                                        <p:tgtEl>
                                          <p:spTgt spid="2">
                                            <p:txEl>
                                              <p:pRg st="12" end="12"/>
                                            </p:txEl>
                                          </p:spTgt>
                                        </p:tgtEl>
                                      </p:cBhvr>
                                    </p:animEffect>
                                    <p:anim calcmode="lin" valueType="num">
                                      <p:cBhvr>
                                        <p:cTn id="75" dur="1000" fill="hold"/>
                                        <p:tgtEl>
                                          <p:spTgt spid="2">
                                            <p:txEl>
                                              <p:pRg st="12" end="12"/>
                                            </p:txEl>
                                          </p:spTgt>
                                        </p:tgtEl>
                                        <p:attrNameLst>
                                          <p:attrName>ppt_x</p:attrName>
                                        </p:attrNameLst>
                                      </p:cBhvr>
                                      <p:tavLst>
                                        <p:tav tm="0">
                                          <p:val>
                                            <p:strVal val="#ppt_x"/>
                                          </p:val>
                                        </p:tav>
                                        <p:tav tm="100000">
                                          <p:val>
                                            <p:strVal val="#ppt_x"/>
                                          </p:val>
                                        </p:tav>
                                      </p:tavLst>
                                    </p:anim>
                                    <p:anim calcmode="lin" valueType="num">
                                      <p:cBhvr>
                                        <p:cTn id="76" dur="1000" fill="hold"/>
                                        <p:tgtEl>
                                          <p:spTgt spid="2">
                                            <p:txEl>
                                              <p:pRg st="12" end="12"/>
                                            </p:txEl>
                                          </p:spTgt>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
                                            <p:txEl>
                                              <p:pRg st="13" end="13"/>
                                            </p:txEl>
                                          </p:spTgt>
                                        </p:tgtEl>
                                        <p:attrNameLst>
                                          <p:attrName>style.visibility</p:attrName>
                                        </p:attrNameLst>
                                      </p:cBhvr>
                                      <p:to>
                                        <p:strVal val="visible"/>
                                      </p:to>
                                    </p:set>
                                    <p:animEffect transition="in" filter="fade">
                                      <p:cBhvr>
                                        <p:cTn id="79" dur="1000"/>
                                        <p:tgtEl>
                                          <p:spTgt spid="2">
                                            <p:txEl>
                                              <p:pRg st="13" end="13"/>
                                            </p:txEl>
                                          </p:spTgt>
                                        </p:tgtEl>
                                      </p:cBhvr>
                                    </p:animEffect>
                                    <p:anim calcmode="lin" valueType="num">
                                      <p:cBhvr>
                                        <p:cTn id="80" dur="1000" fill="hold"/>
                                        <p:tgtEl>
                                          <p:spTgt spid="2">
                                            <p:txEl>
                                              <p:pRg st="13" end="13"/>
                                            </p:txEl>
                                          </p:spTgt>
                                        </p:tgtEl>
                                        <p:attrNameLst>
                                          <p:attrName>ppt_x</p:attrName>
                                        </p:attrNameLst>
                                      </p:cBhvr>
                                      <p:tavLst>
                                        <p:tav tm="0">
                                          <p:val>
                                            <p:strVal val="#ppt_x"/>
                                          </p:val>
                                        </p:tav>
                                        <p:tav tm="100000">
                                          <p:val>
                                            <p:strVal val="#ppt_x"/>
                                          </p:val>
                                        </p:tav>
                                      </p:tavLst>
                                    </p:anim>
                                    <p:anim calcmode="lin" valueType="num">
                                      <p:cBhvr>
                                        <p:cTn id="81" dur="1000" fill="hold"/>
                                        <p:tgtEl>
                                          <p:spTgt spid="2">
                                            <p:txEl>
                                              <p:pRg st="13" end="13"/>
                                            </p:txEl>
                                          </p:spTgt>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
                                            <p:txEl>
                                              <p:pRg st="14" end="14"/>
                                            </p:txEl>
                                          </p:spTgt>
                                        </p:tgtEl>
                                        <p:attrNameLst>
                                          <p:attrName>style.visibility</p:attrName>
                                        </p:attrNameLst>
                                      </p:cBhvr>
                                      <p:to>
                                        <p:strVal val="visible"/>
                                      </p:to>
                                    </p:set>
                                    <p:animEffect transition="in" filter="fade">
                                      <p:cBhvr>
                                        <p:cTn id="84" dur="1000"/>
                                        <p:tgtEl>
                                          <p:spTgt spid="2">
                                            <p:txEl>
                                              <p:pRg st="14" end="14"/>
                                            </p:txEl>
                                          </p:spTgt>
                                        </p:tgtEl>
                                      </p:cBhvr>
                                    </p:animEffect>
                                    <p:anim calcmode="lin" valueType="num">
                                      <p:cBhvr>
                                        <p:cTn id="85" dur="1000" fill="hold"/>
                                        <p:tgtEl>
                                          <p:spTgt spid="2">
                                            <p:txEl>
                                              <p:pRg st="14" end="14"/>
                                            </p:txEl>
                                          </p:spTgt>
                                        </p:tgtEl>
                                        <p:attrNameLst>
                                          <p:attrName>ppt_x</p:attrName>
                                        </p:attrNameLst>
                                      </p:cBhvr>
                                      <p:tavLst>
                                        <p:tav tm="0">
                                          <p:val>
                                            <p:strVal val="#ppt_x"/>
                                          </p:val>
                                        </p:tav>
                                        <p:tav tm="100000">
                                          <p:val>
                                            <p:strVal val="#ppt_x"/>
                                          </p:val>
                                        </p:tav>
                                      </p:tavLst>
                                    </p:anim>
                                    <p:anim calcmode="lin" valueType="num">
                                      <p:cBhvr>
                                        <p:cTn id="86" dur="1000" fill="hold"/>
                                        <p:tgtEl>
                                          <p:spTgt spid="2">
                                            <p:txEl>
                                              <p:pRg st="14" end="1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bldLvl="2"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grayscl/>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911424" y="1484784"/>
            <a:ext cx="10873208" cy="4680520"/>
          </a:xfrm>
        </p:spPr>
        <p:txBody>
          <a:bodyPr>
            <a:noAutofit/>
          </a:bodyPr>
          <a:lstStyle/>
          <a:p>
            <a:pPr marL="577850">
              <a:spcBef>
                <a:spcPts val="1200"/>
              </a:spcBef>
            </a:pPr>
            <a:r>
              <a:rPr lang="en-US" sz="2000" b="1" dirty="0">
                <a:solidFill>
                  <a:srgbClr val="92D050"/>
                </a:solidFill>
              </a:rPr>
              <a:t>School Progress (Academic Growth) </a:t>
            </a:r>
            <a:r>
              <a:rPr lang="en-US" sz="2000" b="1" dirty="0">
                <a:solidFill>
                  <a:schemeClr val="tx1">
                    <a:lumMod val="65000"/>
                    <a:lumOff val="35000"/>
                  </a:schemeClr>
                </a:solidFill>
              </a:rPr>
              <a:t>– </a:t>
            </a:r>
            <a:r>
              <a:rPr lang="en-US" sz="2000" b="1" i="1" dirty="0">
                <a:solidFill>
                  <a:schemeClr val="tx1">
                    <a:lumMod val="65000"/>
                    <a:lumOff val="35000"/>
                  </a:schemeClr>
                </a:solidFill>
              </a:rPr>
              <a:t>only reported for 2023 due to change in methodology used to calculate Academic Growth</a:t>
            </a:r>
          </a:p>
          <a:p>
            <a:pPr marL="1089025" lvl="1"/>
            <a:r>
              <a:rPr lang="en-US" sz="1800" b="1" dirty="0">
                <a:solidFill>
                  <a:srgbClr val="00B050"/>
                </a:solidFill>
              </a:rPr>
              <a:t>Annual Growth</a:t>
            </a:r>
          </a:p>
          <a:p>
            <a:pPr marL="1603375" lvl="2"/>
            <a:r>
              <a:rPr lang="en-US" sz="1600" dirty="0"/>
              <a:t>Reported by Grade and Subject of assessment (RLA and Math)</a:t>
            </a:r>
          </a:p>
          <a:p>
            <a:pPr marL="1089025" lvl="1"/>
            <a:r>
              <a:rPr lang="en-US" sz="1800" b="1" dirty="0">
                <a:solidFill>
                  <a:schemeClr val="accent6">
                    <a:lumMod val="75000"/>
                  </a:schemeClr>
                </a:solidFill>
              </a:rPr>
              <a:t>Accelerated Learning (4545 Performance)</a:t>
            </a:r>
          </a:p>
          <a:p>
            <a:pPr marL="1603375" lvl="2"/>
            <a:r>
              <a:rPr lang="en-US" sz="1600" dirty="0"/>
              <a:t>Reported by Grade and Subject of assessment (RLA and Math) </a:t>
            </a:r>
          </a:p>
          <a:p>
            <a:pPr marL="1089025" lvl="1"/>
            <a:r>
              <a:rPr lang="en-US" sz="1800" b="1" i="1" dirty="0">
                <a:solidFill>
                  <a:srgbClr val="86C440"/>
                </a:solidFill>
              </a:rPr>
              <a:t>Academic Growth (Domain II-A in Accountability) </a:t>
            </a:r>
            <a:r>
              <a:rPr lang="en-US" sz="1800" b="1" i="1" dirty="0"/>
              <a:t>which is a combination of </a:t>
            </a:r>
            <a:r>
              <a:rPr lang="en-US" sz="1800" b="1" i="1" dirty="0">
                <a:solidFill>
                  <a:srgbClr val="00B050"/>
                </a:solidFill>
              </a:rPr>
              <a:t>Annual Growth </a:t>
            </a:r>
            <a:r>
              <a:rPr lang="en-US" sz="1800" b="1" i="1" dirty="0"/>
              <a:t>and </a:t>
            </a:r>
            <a:r>
              <a:rPr lang="en-US" sz="1800" b="1" i="1" dirty="0">
                <a:solidFill>
                  <a:schemeClr val="accent6">
                    <a:lumMod val="75000"/>
                  </a:schemeClr>
                </a:solidFill>
              </a:rPr>
              <a:t>Accelerated Learning </a:t>
            </a:r>
            <a:r>
              <a:rPr lang="en-US" sz="1800" b="1" i="1" dirty="0"/>
              <a:t>is NOT reported </a:t>
            </a:r>
            <a:endParaRPr lang="en-US" sz="1600" b="1" i="1" dirty="0"/>
          </a:p>
        </p:txBody>
      </p:sp>
      <p:sp>
        <p:nvSpPr>
          <p:cNvPr id="5" name="Slide Number Placeholder 4"/>
          <p:cNvSpPr>
            <a:spLocks noGrp="1"/>
          </p:cNvSpPr>
          <p:nvPr>
            <p:ph type="sldNum" sz="quarter" idx="12"/>
          </p:nvPr>
        </p:nvSpPr>
        <p:spPr/>
        <p:txBody>
          <a:bodyPr/>
          <a:lstStyle/>
          <a:p>
            <a:pPr>
              <a:defRPr/>
            </a:pPr>
            <a:fld id="{C88EA8D6-669F-4CB8-BF46-F65FE868643E}" type="slidenum">
              <a:rPr lang="hu-HU" smtClean="0"/>
              <a:pPr>
                <a:defRPr/>
              </a:pPr>
              <a:t>6</a:t>
            </a:fld>
            <a:endParaRPr lang="hu-HU" dirty="0"/>
          </a:p>
        </p:txBody>
      </p:sp>
      <p:sp>
        <p:nvSpPr>
          <p:cNvPr id="11" name="Title 2">
            <a:extLst>
              <a:ext uri="{FF2B5EF4-FFF2-40B4-BE49-F238E27FC236}">
                <a16:creationId xmlns:a16="http://schemas.microsoft.com/office/drawing/2014/main" id="{31A0F919-8E06-49E3-8C90-431D88EBA8F9}"/>
              </a:ext>
            </a:extLst>
          </p:cNvPr>
          <p:cNvSpPr>
            <a:spLocks noGrp="1"/>
          </p:cNvSpPr>
          <p:nvPr>
            <p:ph type="title"/>
          </p:nvPr>
        </p:nvSpPr>
        <p:spPr>
          <a:xfrm>
            <a:off x="551384" y="188914"/>
            <a:ext cx="9576866" cy="1133475"/>
          </a:xfrm>
        </p:spPr>
        <p:txBody>
          <a:bodyPr/>
          <a:lstStyle/>
          <a:p>
            <a:pPr>
              <a:tabLst>
                <a:tab pos="457200" algn="l"/>
              </a:tabLst>
            </a:pPr>
            <a:r>
              <a:rPr lang="en-US" sz="2600" dirty="0">
                <a:solidFill>
                  <a:schemeClr val="accent6">
                    <a:lumMod val="75000"/>
                  </a:schemeClr>
                </a:solidFill>
                <a:latin typeface="Arial" panose="020B0604020202020204" pitchFamily="34" charset="0"/>
                <a:cs typeface="Arial" panose="020B0604020202020204" pitchFamily="34" charset="0"/>
              </a:rPr>
              <a:t>Section 1</a:t>
            </a:r>
            <a:br>
              <a:rPr lang="en-US" sz="2600" dirty="0">
                <a:solidFill>
                  <a:schemeClr val="accent6">
                    <a:lumMod val="75000"/>
                  </a:schemeClr>
                </a:solidFill>
                <a:latin typeface="Arial" panose="020B0604020202020204" pitchFamily="34" charset="0"/>
                <a:cs typeface="Arial" panose="020B0604020202020204" pitchFamily="34" charset="0"/>
              </a:rPr>
            </a:br>
            <a:r>
              <a:rPr lang="en-US" sz="2600" dirty="0">
                <a:solidFill>
                  <a:schemeClr val="accent6">
                    <a:lumMod val="75000"/>
                  </a:schemeClr>
                </a:solidFill>
                <a:latin typeface="Arial" panose="020B0604020202020204" pitchFamily="34" charset="0"/>
                <a:cs typeface="Arial" panose="020B0604020202020204" pitchFamily="34" charset="0"/>
              </a:rPr>
              <a:t>	</a:t>
            </a:r>
            <a:r>
              <a:rPr lang="en-US" sz="2400" dirty="0">
                <a:solidFill>
                  <a:schemeClr val="accent6">
                    <a:lumMod val="75000"/>
                  </a:schemeClr>
                </a:solidFill>
                <a:latin typeface="Arial" panose="020B0604020202020204" pitchFamily="34" charset="0"/>
                <a:cs typeface="Arial" panose="020B0604020202020204" pitchFamily="34" charset="0"/>
              </a:rPr>
              <a:t>2022-23 Texas Academic Performance Report (TAPR)</a:t>
            </a:r>
            <a:endParaRPr lang="en-US" sz="2600" dirty="0">
              <a:solidFill>
                <a:schemeClr val="accent6">
                  <a:lumMod val="75000"/>
                </a:schemeClr>
              </a:solidFill>
              <a:latin typeface="Arial" panose="020B0604020202020204" pitchFamily="34" charset="0"/>
              <a:cs typeface="Arial" panose="020B0604020202020204" pitchFamily="34" charset="0"/>
            </a:endParaRPr>
          </a:p>
        </p:txBody>
      </p:sp>
      <p:sp>
        <p:nvSpPr>
          <p:cNvPr id="4" name="Oval 3">
            <a:extLst>
              <a:ext uri="{FF2B5EF4-FFF2-40B4-BE49-F238E27FC236}">
                <a16:creationId xmlns:a16="http://schemas.microsoft.com/office/drawing/2014/main" id="{897B779A-A927-0160-3672-DD93AED8FF68}"/>
              </a:ext>
            </a:extLst>
          </p:cNvPr>
          <p:cNvSpPr/>
          <p:nvPr/>
        </p:nvSpPr>
        <p:spPr>
          <a:xfrm>
            <a:off x="9012808" y="899789"/>
            <a:ext cx="2736304" cy="576064"/>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lumMod val="50000"/>
                  </a:schemeClr>
                </a:solidFill>
                <a:latin typeface="Arial Narrow" panose="020B0606020202030204" pitchFamily="34" charset="0"/>
                <a:ea typeface="FangSong" panose="020B0503020204020204" pitchFamily="49" charset="-122"/>
              </a:rPr>
              <a:t>District TAPR p.12</a:t>
            </a:r>
            <a:endParaRPr lang="en-US" dirty="0"/>
          </a:p>
        </p:txBody>
      </p:sp>
    </p:spTree>
    <p:extLst>
      <p:ext uri="{BB962C8B-B14F-4D97-AF65-F5344CB8AC3E}">
        <p14:creationId xmlns:p14="http://schemas.microsoft.com/office/powerpoint/2010/main" val="398379421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Effect transition="in" filter="fade">
                                      <p:cBhvr>
                                        <p:cTn id="24" dur="1000"/>
                                        <p:tgtEl>
                                          <p:spTgt spid="2">
                                            <p:txEl>
                                              <p:pRg st="3" end="3"/>
                                            </p:txEl>
                                          </p:spTgt>
                                        </p:tgtEl>
                                      </p:cBhvr>
                                    </p:animEffect>
                                    <p:anim calcmode="lin" valueType="num">
                                      <p:cBhvr>
                                        <p:cTn id="2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Effect transition="in" filter="fade">
                                      <p:cBhvr>
                                        <p:cTn id="29" dur="1000"/>
                                        <p:tgtEl>
                                          <p:spTgt spid="2">
                                            <p:txEl>
                                              <p:pRg st="4" end="4"/>
                                            </p:txEl>
                                          </p:spTgt>
                                        </p:tgtEl>
                                      </p:cBhvr>
                                    </p:animEffect>
                                    <p:anim calcmode="lin" valueType="num">
                                      <p:cBhvr>
                                        <p:cTn id="30"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
                                            <p:txEl>
                                              <p:pRg st="5" end="5"/>
                                            </p:txEl>
                                          </p:spTgt>
                                        </p:tgtEl>
                                        <p:attrNameLst>
                                          <p:attrName>style.visibility</p:attrName>
                                        </p:attrNameLst>
                                      </p:cBhvr>
                                      <p:to>
                                        <p:strVal val="visible"/>
                                      </p:to>
                                    </p:set>
                                    <p:animEffect transition="in" filter="fade">
                                      <p:cBhvr>
                                        <p:cTn id="36" dur="1000"/>
                                        <p:tgtEl>
                                          <p:spTgt spid="2">
                                            <p:txEl>
                                              <p:pRg st="5" end="5"/>
                                            </p:txEl>
                                          </p:spTgt>
                                        </p:tgtEl>
                                      </p:cBhvr>
                                    </p:animEffect>
                                    <p:anim calcmode="lin" valueType="num">
                                      <p:cBhvr>
                                        <p:cTn id="37"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bldLvl="2"/>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grayscl/>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767408" y="1350512"/>
            <a:ext cx="10945216" cy="4742784"/>
          </a:xfrm>
        </p:spPr>
        <p:txBody>
          <a:bodyPr>
            <a:noAutofit/>
          </a:bodyPr>
          <a:lstStyle/>
          <a:p>
            <a:pPr marL="577850">
              <a:spcBef>
                <a:spcPts val="1800"/>
              </a:spcBef>
            </a:pPr>
            <a:r>
              <a:rPr lang="en-US" sz="2000" b="1" dirty="0"/>
              <a:t>Bilingual Education (BE) / English as a Second Language (ESL)</a:t>
            </a:r>
          </a:p>
          <a:p>
            <a:pPr lvl="1"/>
            <a:r>
              <a:rPr lang="en-US" sz="1800" dirty="0"/>
              <a:t>Disaggregated data for various BE/ESL program instructional models and groups:</a:t>
            </a:r>
          </a:p>
          <a:p>
            <a:pPr lvl="1"/>
            <a:endParaRPr lang="en-US" sz="1600" dirty="0"/>
          </a:p>
          <a:p>
            <a:pPr lvl="1"/>
            <a:endParaRPr lang="en-US" sz="1600" dirty="0"/>
          </a:p>
          <a:p>
            <a:pPr lvl="1"/>
            <a:endParaRPr lang="en-US" sz="1600" dirty="0"/>
          </a:p>
          <a:p>
            <a:pPr lvl="1"/>
            <a:endParaRPr lang="en-US" sz="1600" dirty="0"/>
          </a:p>
          <a:p>
            <a:pPr lvl="1"/>
            <a:endParaRPr lang="en-US" sz="1600" dirty="0"/>
          </a:p>
          <a:p>
            <a:pPr lvl="1"/>
            <a:endParaRPr lang="en-US" sz="1600" dirty="0"/>
          </a:p>
          <a:p>
            <a:pPr lvl="1"/>
            <a:r>
              <a:rPr lang="en-US" sz="1800" b="1" dirty="0">
                <a:solidFill>
                  <a:schemeClr val="accent6">
                    <a:lumMod val="75000"/>
                  </a:schemeClr>
                </a:solidFill>
              </a:rPr>
              <a:t>STAAR Performance</a:t>
            </a:r>
            <a:r>
              <a:rPr lang="en-US" sz="1800" dirty="0"/>
              <a:t> – reported for 2023 and 2022</a:t>
            </a:r>
          </a:p>
          <a:p>
            <a:pPr lvl="2"/>
            <a:r>
              <a:rPr lang="en-US" sz="1400" dirty="0"/>
              <a:t>All Grades All Subjects, All Grades (RLA), All Grades (Math), All Grades (Science), All Grades (Social Studies)</a:t>
            </a:r>
            <a:endParaRPr lang="en-US" sz="1600" dirty="0"/>
          </a:p>
          <a:p>
            <a:pPr lvl="1"/>
            <a:r>
              <a:rPr lang="en-US" sz="1800" b="1" dirty="0">
                <a:solidFill>
                  <a:srgbClr val="00B050"/>
                </a:solidFill>
              </a:rPr>
              <a:t>Annual Growth </a:t>
            </a:r>
            <a:r>
              <a:rPr lang="en-US" sz="1800" dirty="0"/>
              <a:t>- reported only for 2023 </a:t>
            </a:r>
          </a:p>
          <a:p>
            <a:pPr lvl="2"/>
            <a:r>
              <a:rPr lang="en-US" sz="1400" dirty="0"/>
              <a:t>All Grades Both Subjects, All Grades (RLA), All Grades (Math)</a:t>
            </a:r>
          </a:p>
          <a:p>
            <a:pPr lvl="1"/>
            <a:r>
              <a:rPr lang="en-US" sz="1800" b="1" dirty="0">
                <a:solidFill>
                  <a:schemeClr val="accent6">
                    <a:lumMod val="75000"/>
                  </a:schemeClr>
                </a:solidFill>
              </a:rPr>
              <a:t>Accelerated Learning</a:t>
            </a:r>
            <a:r>
              <a:rPr lang="en-US" sz="1800" dirty="0"/>
              <a:t> - reported only for 2023 </a:t>
            </a:r>
          </a:p>
          <a:p>
            <a:pPr lvl="2"/>
            <a:r>
              <a:rPr lang="en-US" sz="1400" dirty="0"/>
              <a:t>All Grades Both Subjects, All Grades (RLA), All Grades (Math)</a:t>
            </a:r>
            <a:endParaRPr lang="en-US" sz="1600" dirty="0"/>
          </a:p>
          <a:p>
            <a:pPr lvl="2"/>
            <a:endParaRPr lang="en-US" sz="1600" dirty="0"/>
          </a:p>
        </p:txBody>
      </p:sp>
      <p:sp>
        <p:nvSpPr>
          <p:cNvPr id="5" name="Slide Number Placeholder 4"/>
          <p:cNvSpPr>
            <a:spLocks noGrp="1"/>
          </p:cNvSpPr>
          <p:nvPr>
            <p:ph type="sldNum" sz="quarter" idx="12"/>
          </p:nvPr>
        </p:nvSpPr>
        <p:spPr/>
        <p:txBody>
          <a:bodyPr/>
          <a:lstStyle/>
          <a:p>
            <a:pPr>
              <a:defRPr/>
            </a:pPr>
            <a:fld id="{C88EA8D6-669F-4CB8-BF46-F65FE868643E}" type="slidenum">
              <a:rPr lang="hu-HU" smtClean="0"/>
              <a:pPr>
                <a:defRPr/>
              </a:pPr>
              <a:t>7</a:t>
            </a:fld>
            <a:endParaRPr lang="hu-HU" dirty="0"/>
          </a:p>
        </p:txBody>
      </p:sp>
      <p:graphicFrame>
        <p:nvGraphicFramePr>
          <p:cNvPr id="3" name="Table 2">
            <a:extLst>
              <a:ext uri="{FF2B5EF4-FFF2-40B4-BE49-F238E27FC236}">
                <a16:creationId xmlns:a16="http://schemas.microsoft.com/office/drawing/2014/main" id="{30A15FA6-529E-5A39-1D99-5CEFB5D03184}"/>
              </a:ext>
            </a:extLst>
          </p:cNvPr>
          <p:cNvGraphicFramePr>
            <a:graphicFrameLocks noGrp="1"/>
          </p:cNvGraphicFramePr>
          <p:nvPr>
            <p:extLst>
              <p:ext uri="{D42A27DB-BD31-4B8C-83A1-F6EECF244321}">
                <p14:modId xmlns:p14="http://schemas.microsoft.com/office/powerpoint/2010/main" val="1596073462"/>
              </p:ext>
            </p:extLst>
          </p:nvPr>
        </p:nvGraphicFramePr>
        <p:xfrm>
          <a:off x="1703512" y="2060848"/>
          <a:ext cx="10153128" cy="1860106"/>
        </p:xfrm>
        <a:graphic>
          <a:graphicData uri="http://schemas.openxmlformats.org/drawingml/2006/table">
            <a:tbl>
              <a:tblPr firstRow="1" bandRow="1">
                <a:tableStyleId>{5C22544A-7EE6-4342-B048-85BDC9FD1C3A}</a:tableStyleId>
              </a:tblPr>
              <a:tblGrid>
                <a:gridCol w="5184576">
                  <a:extLst>
                    <a:ext uri="{9D8B030D-6E8A-4147-A177-3AD203B41FA5}">
                      <a16:colId xmlns:a16="http://schemas.microsoft.com/office/drawing/2014/main" val="3279685829"/>
                    </a:ext>
                  </a:extLst>
                </a:gridCol>
                <a:gridCol w="4968552">
                  <a:extLst>
                    <a:ext uri="{9D8B030D-6E8A-4147-A177-3AD203B41FA5}">
                      <a16:colId xmlns:a16="http://schemas.microsoft.com/office/drawing/2014/main" val="1901505264"/>
                    </a:ext>
                  </a:extLst>
                </a:gridCol>
              </a:tblGrid>
              <a:tr h="520997">
                <a:tc>
                  <a:txBody>
                    <a:bodyPr/>
                    <a:lstStyle/>
                    <a:p>
                      <a:pPr marL="346075" lvl="2" indent="-287338">
                        <a:lnSpc>
                          <a:spcPct val="120000"/>
                        </a:lnSpc>
                        <a:spcBef>
                          <a:spcPts val="0"/>
                        </a:spcBef>
                        <a:buFont typeface="+mj-lt"/>
                        <a:buAutoNum type="arabicPeriod"/>
                      </a:pPr>
                      <a:r>
                        <a:rPr lang="en-US" sz="1400" b="0" dirty="0">
                          <a:solidFill>
                            <a:schemeClr val="tx1">
                              <a:lumMod val="65000"/>
                              <a:lumOff val="35000"/>
                            </a:schemeClr>
                          </a:solidFill>
                          <a:latin typeface="Arial" panose="020B0604020202020204" pitchFamily="34" charset="0"/>
                          <a:cs typeface="Arial" panose="020B0604020202020204" pitchFamily="34" charset="0"/>
                        </a:rPr>
                        <a:t>Total BE		</a:t>
                      </a:r>
                    </a:p>
                    <a:p>
                      <a:pPr marL="346075" lvl="2" indent="-287338">
                        <a:lnSpc>
                          <a:spcPct val="120000"/>
                        </a:lnSpc>
                        <a:spcBef>
                          <a:spcPts val="0"/>
                        </a:spcBef>
                        <a:buFont typeface="+mj-lt"/>
                        <a:buAutoNum type="arabicPeriod"/>
                      </a:pPr>
                      <a:r>
                        <a:rPr lang="en-US" sz="1400" b="0" dirty="0">
                          <a:solidFill>
                            <a:schemeClr val="tx1">
                              <a:lumMod val="65000"/>
                              <a:lumOff val="35000"/>
                            </a:schemeClr>
                          </a:solidFill>
                          <a:latin typeface="Arial" panose="020B0604020202020204" pitchFamily="34" charset="0"/>
                          <a:cs typeface="Arial" panose="020B0604020202020204" pitchFamily="34" charset="0"/>
                        </a:rPr>
                        <a:t>BE Trans Early Exit</a:t>
                      </a:r>
                    </a:p>
                    <a:p>
                      <a:pPr marL="346075" lvl="2" indent="-287338">
                        <a:lnSpc>
                          <a:spcPct val="120000"/>
                        </a:lnSpc>
                        <a:spcBef>
                          <a:spcPts val="0"/>
                        </a:spcBef>
                        <a:buFont typeface="+mj-lt"/>
                        <a:buAutoNum type="arabicPeriod"/>
                      </a:pPr>
                      <a:r>
                        <a:rPr lang="en-US" sz="1400" b="0" dirty="0">
                          <a:solidFill>
                            <a:schemeClr val="tx1">
                              <a:lumMod val="65000"/>
                              <a:lumOff val="35000"/>
                            </a:schemeClr>
                          </a:solidFill>
                          <a:latin typeface="Arial" panose="020B0604020202020204" pitchFamily="34" charset="0"/>
                          <a:cs typeface="Arial" panose="020B0604020202020204" pitchFamily="34" charset="0"/>
                        </a:rPr>
                        <a:t>BE Trans Late Exit</a:t>
                      </a:r>
                    </a:p>
                    <a:p>
                      <a:pPr marL="346075" lvl="2" indent="-287338">
                        <a:lnSpc>
                          <a:spcPct val="120000"/>
                        </a:lnSpc>
                        <a:spcBef>
                          <a:spcPts val="0"/>
                        </a:spcBef>
                        <a:buFont typeface="+mj-lt"/>
                        <a:buAutoNum type="arabicPeriod"/>
                      </a:pPr>
                      <a:r>
                        <a:rPr lang="en-US" sz="1400" b="0" dirty="0">
                          <a:solidFill>
                            <a:schemeClr val="tx1">
                              <a:lumMod val="65000"/>
                              <a:lumOff val="35000"/>
                            </a:schemeClr>
                          </a:solidFill>
                          <a:latin typeface="Arial" panose="020B0604020202020204" pitchFamily="34" charset="0"/>
                          <a:cs typeface="Arial" panose="020B0604020202020204" pitchFamily="34" charset="0"/>
                        </a:rPr>
                        <a:t>BE Dual Two-Way</a:t>
                      </a:r>
                    </a:p>
                    <a:p>
                      <a:pPr marL="346075" lvl="2" indent="-287338">
                        <a:lnSpc>
                          <a:spcPct val="120000"/>
                        </a:lnSpc>
                        <a:spcBef>
                          <a:spcPts val="0"/>
                        </a:spcBef>
                        <a:buFont typeface="+mj-lt"/>
                        <a:buAutoNum type="arabicPeriod"/>
                      </a:pPr>
                      <a:r>
                        <a:rPr lang="en-US" sz="1400" b="0" dirty="0">
                          <a:solidFill>
                            <a:schemeClr val="tx1">
                              <a:lumMod val="65000"/>
                              <a:lumOff val="35000"/>
                            </a:schemeClr>
                          </a:solidFill>
                          <a:latin typeface="Arial" panose="020B0604020202020204" pitchFamily="34" charset="0"/>
                          <a:cs typeface="Arial" panose="020B0604020202020204" pitchFamily="34" charset="0"/>
                        </a:rPr>
                        <a:t>BE Dual One-Way</a:t>
                      </a:r>
                    </a:p>
                    <a:p>
                      <a:pPr marL="346075" lvl="2" indent="-287338">
                        <a:lnSpc>
                          <a:spcPct val="120000"/>
                        </a:lnSpc>
                        <a:spcBef>
                          <a:spcPts val="0"/>
                        </a:spcBef>
                        <a:buFont typeface="+mj-lt"/>
                        <a:buAutoNum type="arabicPeriod"/>
                      </a:pPr>
                      <a:r>
                        <a:rPr lang="en-US" sz="1400" b="0" dirty="0">
                          <a:solidFill>
                            <a:schemeClr val="tx1">
                              <a:lumMod val="65000"/>
                              <a:lumOff val="35000"/>
                            </a:schemeClr>
                          </a:solidFill>
                          <a:latin typeface="Arial" panose="020B0604020202020204" pitchFamily="34" charset="0"/>
                          <a:cs typeface="Arial" panose="020B0604020202020204" pitchFamily="34" charset="0"/>
                        </a:rPr>
                        <a:t>Alternative Language Program (ALP) Bilingual (Exception)</a:t>
                      </a:r>
                    </a:p>
                    <a:p>
                      <a:pPr marL="346075" lvl="2" indent="-287338">
                        <a:lnSpc>
                          <a:spcPct val="120000"/>
                        </a:lnSpc>
                        <a:spcBef>
                          <a:spcPts val="0"/>
                        </a:spcBef>
                        <a:buFont typeface="+mj-lt"/>
                        <a:buAutoNum type="arabicPeriod"/>
                      </a:pPr>
                      <a:r>
                        <a:rPr lang="en-US" sz="1400" b="0" dirty="0">
                          <a:solidFill>
                            <a:schemeClr val="tx1">
                              <a:lumMod val="65000"/>
                              <a:lumOff val="35000"/>
                            </a:schemeClr>
                          </a:solidFill>
                          <a:latin typeface="Arial" panose="020B0604020202020204" pitchFamily="34" charset="0"/>
                          <a:cs typeface="Arial" panose="020B0604020202020204" pitchFamily="34" charset="0"/>
                        </a:rPr>
                        <a:t>ALP ESL (Waiver)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lvl="2" indent="-398463">
                        <a:lnSpc>
                          <a:spcPct val="120000"/>
                        </a:lnSpc>
                        <a:spcBef>
                          <a:spcPts val="0"/>
                        </a:spcBef>
                        <a:buFont typeface="+mj-lt"/>
                        <a:buAutoNum type="arabicPeriod" startAt="8"/>
                      </a:pPr>
                      <a:r>
                        <a:rPr lang="en-US" sz="1400" b="0" dirty="0">
                          <a:solidFill>
                            <a:schemeClr val="tx1">
                              <a:lumMod val="65000"/>
                              <a:lumOff val="35000"/>
                            </a:schemeClr>
                          </a:solidFill>
                          <a:latin typeface="Arial" panose="020B0604020202020204" pitchFamily="34" charset="0"/>
                          <a:cs typeface="Arial" panose="020B0604020202020204" pitchFamily="34" charset="0"/>
                        </a:rPr>
                        <a:t>Total ESL</a:t>
                      </a:r>
                    </a:p>
                    <a:p>
                      <a:pPr marL="457200" lvl="2" indent="-398463">
                        <a:lnSpc>
                          <a:spcPct val="120000"/>
                        </a:lnSpc>
                        <a:spcBef>
                          <a:spcPts val="0"/>
                        </a:spcBef>
                        <a:buFont typeface="+mj-lt"/>
                        <a:buAutoNum type="arabicPeriod" startAt="8"/>
                      </a:pPr>
                      <a:r>
                        <a:rPr lang="en-US" sz="1400" b="0" dirty="0">
                          <a:solidFill>
                            <a:schemeClr val="tx1">
                              <a:lumMod val="65000"/>
                              <a:lumOff val="35000"/>
                            </a:schemeClr>
                          </a:solidFill>
                          <a:latin typeface="Arial" panose="020B0604020202020204" pitchFamily="34" charset="0"/>
                          <a:cs typeface="Arial" panose="020B0604020202020204" pitchFamily="34" charset="0"/>
                        </a:rPr>
                        <a:t>ESL Content Based</a:t>
                      </a:r>
                    </a:p>
                    <a:p>
                      <a:pPr marL="457200" lvl="2" indent="-398463">
                        <a:lnSpc>
                          <a:spcPct val="120000"/>
                        </a:lnSpc>
                        <a:spcBef>
                          <a:spcPts val="0"/>
                        </a:spcBef>
                        <a:buFont typeface="+mj-lt"/>
                        <a:buAutoNum type="arabicPeriod" startAt="8"/>
                      </a:pPr>
                      <a:r>
                        <a:rPr lang="en-US" sz="1400" b="0" dirty="0">
                          <a:solidFill>
                            <a:schemeClr val="tx1">
                              <a:lumMod val="65000"/>
                              <a:lumOff val="35000"/>
                            </a:schemeClr>
                          </a:solidFill>
                          <a:latin typeface="Arial" panose="020B0604020202020204" pitchFamily="34" charset="0"/>
                          <a:cs typeface="Arial" panose="020B0604020202020204" pitchFamily="34" charset="0"/>
                        </a:rPr>
                        <a:t>ESL Pull-Out</a:t>
                      </a:r>
                    </a:p>
                    <a:p>
                      <a:pPr marL="457200" lvl="2" indent="-398463">
                        <a:lnSpc>
                          <a:spcPct val="120000"/>
                        </a:lnSpc>
                        <a:spcBef>
                          <a:spcPts val="0"/>
                        </a:spcBef>
                        <a:buFont typeface="+mj-lt"/>
                        <a:buAutoNum type="arabicPeriod" startAt="8"/>
                      </a:pPr>
                      <a:r>
                        <a:rPr lang="en-US" sz="1400" b="0" dirty="0">
                          <a:solidFill>
                            <a:schemeClr val="tx1">
                              <a:lumMod val="65000"/>
                              <a:lumOff val="35000"/>
                            </a:schemeClr>
                          </a:solidFill>
                          <a:latin typeface="Arial" panose="020B0604020202020204" pitchFamily="34" charset="0"/>
                          <a:cs typeface="Arial" panose="020B0604020202020204" pitchFamily="34" charset="0"/>
                        </a:rPr>
                        <a:t>EB/ESL with Parental Denial</a:t>
                      </a:r>
                    </a:p>
                    <a:p>
                      <a:pPr marL="457200" lvl="2" indent="-398463">
                        <a:lnSpc>
                          <a:spcPct val="120000"/>
                        </a:lnSpc>
                        <a:spcBef>
                          <a:spcPts val="0"/>
                        </a:spcBef>
                        <a:buFont typeface="+mj-lt"/>
                        <a:buAutoNum type="arabicPeriod" startAt="8"/>
                      </a:pPr>
                      <a:r>
                        <a:rPr lang="en-US" sz="1400" b="0" dirty="0">
                          <a:solidFill>
                            <a:schemeClr val="tx1">
                              <a:lumMod val="65000"/>
                              <a:lumOff val="35000"/>
                            </a:schemeClr>
                          </a:solidFill>
                          <a:latin typeface="Arial" panose="020B0604020202020204" pitchFamily="34" charset="0"/>
                          <a:cs typeface="Arial" panose="020B0604020202020204" pitchFamily="34" charset="0"/>
                        </a:rPr>
                        <a:t>Never Emergent Bilingual (EB)/English Learner (EL)</a:t>
                      </a:r>
                    </a:p>
                    <a:p>
                      <a:pPr marL="457200" lvl="2" indent="-398463">
                        <a:lnSpc>
                          <a:spcPct val="120000"/>
                        </a:lnSpc>
                        <a:spcBef>
                          <a:spcPts val="0"/>
                        </a:spcBef>
                        <a:buFont typeface="+mj-lt"/>
                        <a:buAutoNum type="arabicPeriod" startAt="8"/>
                      </a:pPr>
                      <a:r>
                        <a:rPr lang="en-US" sz="1400" b="0" dirty="0">
                          <a:solidFill>
                            <a:schemeClr val="tx1">
                              <a:lumMod val="65000"/>
                              <a:lumOff val="35000"/>
                            </a:schemeClr>
                          </a:solidFill>
                          <a:latin typeface="Arial" panose="020B0604020202020204" pitchFamily="34" charset="0"/>
                          <a:cs typeface="Arial" panose="020B0604020202020204" pitchFamily="34" charset="0"/>
                        </a:rPr>
                        <a:t>Total EB/EL</a:t>
                      </a:r>
                    </a:p>
                    <a:p>
                      <a:pPr marL="457200" lvl="2" indent="-398463">
                        <a:lnSpc>
                          <a:spcPct val="120000"/>
                        </a:lnSpc>
                        <a:spcBef>
                          <a:spcPts val="0"/>
                        </a:spcBef>
                        <a:buFont typeface="+mj-lt"/>
                        <a:buAutoNum type="arabicPeriod" startAt="8"/>
                      </a:pPr>
                      <a:r>
                        <a:rPr lang="en-US" sz="1400" b="0" dirty="0">
                          <a:solidFill>
                            <a:schemeClr val="tx1">
                              <a:lumMod val="65000"/>
                              <a:lumOff val="35000"/>
                            </a:schemeClr>
                          </a:solidFill>
                          <a:latin typeface="Arial" panose="020B0604020202020204" pitchFamily="34" charset="0"/>
                          <a:cs typeface="Arial" panose="020B0604020202020204" pitchFamily="34" charset="0"/>
                        </a:rPr>
                        <a:t>Monitored and Former EB/EL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85607828"/>
                  </a:ext>
                </a:extLst>
              </a:tr>
            </a:tbl>
          </a:graphicData>
        </a:graphic>
      </p:graphicFrame>
      <p:sp>
        <p:nvSpPr>
          <p:cNvPr id="6" name="Title 2">
            <a:extLst>
              <a:ext uri="{FF2B5EF4-FFF2-40B4-BE49-F238E27FC236}">
                <a16:creationId xmlns:a16="http://schemas.microsoft.com/office/drawing/2014/main" id="{9863EEFA-1CAD-7B59-6A1A-EDC8337B0E27}"/>
              </a:ext>
            </a:extLst>
          </p:cNvPr>
          <p:cNvSpPr>
            <a:spLocks noGrp="1"/>
          </p:cNvSpPr>
          <p:nvPr>
            <p:ph type="title"/>
          </p:nvPr>
        </p:nvSpPr>
        <p:spPr>
          <a:xfrm>
            <a:off x="551384" y="188914"/>
            <a:ext cx="9576866" cy="1133475"/>
          </a:xfrm>
        </p:spPr>
        <p:txBody>
          <a:bodyPr/>
          <a:lstStyle/>
          <a:p>
            <a:pPr>
              <a:tabLst>
                <a:tab pos="457200" algn="l"/>
              </a:tabLst>
            </a:pPr>
            <a:r>
              <a:rPr lang="en-US" sz="2600" dirty="0">
                <a:solidFill>
                  <a:schemeClr val="accent6">
                    <a:lumMod val="75000"/>
                  </a:schemeClr>
                </a:solidFill>
                <a:latin typeface="Arial" panose="020B0604020202020204" pitchFamily="34" charset="0"/>
                <a:cs typeface="Arial" panose="020B0604020202020204" pitchFamily="34" charset="0"/>
              </a:rPr>
              <a:t>Section 1</a:t>
            </a:r>
            <a:br>
              <a:rPr lang="en-US" sz="2600" dirty="0">
                <a:solidFill>
                  <a:schemeClr val="accent6">
                    <a:lumMod val="75000"/>
                  </a:schemeClr>
                </a:solidFill>
                <a:latin typeface="Arial" panose="020B0604020202020204" pitchFamily="34" charset="0"/>
                <a:cs typeface="Arial" panose="020B0604020202020204" pitchFamily="34" charset="0"/>
              </a:rPr>
            </a:br>
            <a:r>
              <a:rPr lang="en-US" sz="2600" dirty="0">
                <a:solidFill>
                  <a:schemeClr val="accent6">
                    <a:lumMod val="75000"/>
                  </a:schemeClr>
                </a:solidFill>
                <a:latin typeface="Arial" panose="020B0604020202020204" pitchFamily="34" charset="0"/>
                <a:cs typeface="Arial" panose="020B0604020202020204" pitchFamily="34" charset="0"/>
              </a:rPr>
              <a:t>	</a:t>
            </a:r>
            <a:r>
              <a:rPr lang="en-US" sz="2400" dirty="0">
                <a:solidFill>
                  <a:schemeClr val="accent6">
                    <a:lumMod val="75000"/>
                  </a:schemeClr>
                </a:solidFill>
                <a:latin typeface="Arial" panose="020B0604020202020204" pitchFamily="34" charset="0"/>
                <a:cs typeface="Arial" panose="020B0604020202020204" pitchFamily="34" charset="0"/>
              </a:rPr>
              <a:t>2022-23 Texas Academic Performance Report (TAPR)</a:t>
            </a:r>
            <a:endParaRPr lang="en-US" sz="2600" dirty="0">
              <a:solidFill>
                <a:schemeClr val="accent6">
                  <a:lumMod val="75000"/>
                </a:schemeClr>
              </a:solidFill>
              <a:latin typeface="Arial" panose="020B0604020202020204" pitchFamily="34" charset="0"/>
              <a:cs typeface="Arial" panose="020B0604020202020204" pitchFamily="34" charset="0"/>
            </a:endParaRPr>
          </a:p>
        </p:txBody>
      </p:sp>
      <p:sp>
        <p:nvSpPr>
          <p:cNvPr id="4" name="Oval 3">
            <a:extLst>
              <a:ext uri="{FF2B5EF4-FFF2-40B4-BE49-F238E27FC236}">
                <a16:creationId xmlns:a16="http://schemas.microsoft.com/office/drawing/2014/main" id="{22736D19-F964-848D-5993-07E0CF93592F}"/>
              </a:ext>
            </a:extLst>
          </p:cNvPr>
          <p:cNvSpPr/>
          <p:nvPr/>
        </p:nvSpPr>
        <p:spPr>
          <a:xfrm>
            <a:off x="9264352" y="918464"/>
            <a:ext cx="2808312" cy="576064"/>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lumMod val="50000"/>
                  </a:schemeClr>
                </a:solidFill>
                <a:latin typeface="Arial Narrow" panose="020B0606020202030204" pitchFamily="34" charset="0"/>
                <a:ea typeface="FangSong" panose="020B0503020204020204" pitchFamily="49" charset="-122"/>
              </a:rPr>
              <a:t>District TAPR p.13-14</a:t>
            </a:r>
            <a:endParaRPr lang="en-US" dirty="0"/>
          </a:p>
        </p:txBody>
      </p:sp>
    </p:spTree>
    <p:extLst>
      <p:ext uri="{BB962C8B-B14F-4D97-AF65-F5344CB8AC3E}">
        <p14:creationId xmlns:p14="http://schemas.microsoft.com/office/powerpoint/2010/main" val="111692791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
                                            <p:txEl>
                                              <p:pRg st="8" end="8"/>
                                            </p:txEl>
                                          </p:spTgt>
                                        </p:tgtEl>
                                        <p:attrNameLst>
                                          <p:attrName>style.visibility</p:attrName>
                                        </p:attrNameLst>
                                      </p:cBhvr>
                                      <p:to>
                                        <p:strVal val="visible"/>
                                      </p:to>
                                    </p:set>
                                    <p:animEffect transition="in" filter="fade">
                                      <p:cBhvr>
                                        <p:cTn id="19" dur="1000"/>
                                        <p:tgtEl>
                                          <p:spTgt spid="2">
                                            <p:txEl>
                                              <p:pRg st="8" end="8"/>
                                            </p:txEl>
                                          </p:spTgt>
                                        </p:tgtEl>
                                      </p:cBhvr>
                                    </p:animEffect>
                                    <p:anim calcmode="lin" valueType="num">
                                      <p:cBhvr>
                                        <p:cTn id="20"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8" end="8"/>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
                                            <p:txEl>
                                              <p:pRg st="9" end="9"/>
                                            </p:txEl>
                                          </p:spTgt>
                                        </p:tgtEl>
                                        <p:attrNameLst>
                                          <p:attrName>style.visibility</p:attrName>
                                        </p:attrNameLst>
                                      </p:cBhvr>
                                      <p:to>
                                        <p:strVal val="visible"/>
                                      </p:to>
                                    </p:set>
                                    <p:animEffect transition="in" filter="fade">
                                      <p:cBhvr>
                                        <p:cTn id="24" dur="1000"/>
                                        <p:tgtEl>
                                          <p:spTgt spid="2">
                                            <p:txEl>
                                              <p:pRg st="9" end="9"/>
                                            </p:txEl>
                                          </p:spTgt>
                                        </p:tgtEl>
                                      </p:cBhvr>
                                    </p:animEffect>
                                    <p:anim calcmode="lin" valueType="num">
                                      <p:cBhvr>
                                        <p:cTn id="25"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26" dur="1000" fill="hold"/>
                                        <p:tgtEl>
                                          <p:spTgt spid="2">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
                                            <p:txEl>
                                              <p:pRg st="10" end="10"/>
                                            </p:txEl>
                                          </p:spTgt>
                                        </p:tgtEl>
                                        <p:attrNameLst>
                                          <p:attrName>style.visibility</p:attrName>
                                        </p:attrNameLst>
                                      </p:cBhvr>
                                      <p:to>
                                        <p:strVal val="visible"/>
                                      </p:to>
                                    </p:set>
                                    <p:animEffect transition="in" filter="fade">
                                      <p:cBhvr>
                                        <p:cTn id="31" dur="1000"/>
                                        <p:tgtEl>
                                          <p:spTgt spid="2">
                                            <p:txEl>
                                              <p:pRg st="10" end="10"/>
                                            </p:txEl>
                                          </p:spTgt>
                                        </p:tgtEl>
                                      </p:cBhvr>
                                    </p:animEffect>
                                    <p:anim calcmode="lin" valueType="num">
                                      <p:cBhvr>
                                        <p:cTn id="32" dur="1000" fill="hold"/>
                                        <p:tgtEl>
                                          <p:spTgt spid="2">
                                            <p:txEl>
                                              <p:pRg st="10" end="10"/>
                                            </p:txEl>
                                          </p:spTgt>
                                        </p:tgtEl>
                                        <p:attrNameLst>
                                          <p:attrName>ppt_x</p:attrName>
                                        </p:attrNameLst>
                                      </p:cBhvr>
                                      <p:tavLst>
                                        <p:tav tm="0">
                                          <p:val>
                                            <p:strVal val="#ppt_x"/>
                                          </p:val>
                                        </p:tav>
                                        <p:tav tm="100000">
                                          <p:val>
                                            <p:strVal val="#ppt_x"/>
                                          </p:val>
                                        </p:tav>
                                      </p:tavLst>
                                    </p:anim>
                                    <p:anim calcmode="lin" valueType="num">
                                      <p:cBhvr>
                                        <p:cTn id="33" dur="1000" fill="hold"/>
                                        <p:tgtEl>
                                          <p:spTgt spid="2">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bldLvl="2"/>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grayscl/>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983432" y="1484784"/>
            <a:ext cx="10441160" cy="4248472"/>
          </a:xfrm>
        </p:spPr>
        <p:txBody>
          <a:bodyPr>
            <a:noAutofit/>
          </a:bodyPr>
          <a:lstStyle/>
          <a:p>
            <a:pPr>
              <a:spcBef>
                <a:spcPts val="1800"/>
              </a:spcBef>
            </a:pPr>
            <a:r>
              <a:rPr lang="en-US" sz="2000" b="1" dirty="0"/>
              <a:t>STAAR Participation – reported for 2023 and 2022</a:t>
            </a:r>
          </a:p>
          <a:p>
            <a:pPr lvl="1"/>
            <a:r>
              <a:rPr lang="en-US" sz="1800" dirty="0"/>
              <a:t>Data reported</a:t>
            </a:r>
          </a:p>
          <a:p>
            <a:pPr lvl="2">
              <a:spcBef>
                <a:spcPts val="0"/>
              </a:spcBef>
            </a:pPr>
            <a:r>
              <a:rPr lang="en-US" sz="1600" dirty="0"/>
              <a:t>Assessment Participant</a:t>
            </a:r>
          </a:p>
          <a:p>
            <a:pPr lvl="3">
              <a:spcBef>
                <a:spcPts val="0"/>
              </a:spcBef>
            </a:pPr>
            <a:r>
              <a:rPr lang="en-US" sz="1400" dirty="0"/>
              <a:t>Included in Accountability</a:t>
            </a:r>
          </a:p>
          <a:p>
            <a:pPr lvl="3">
              <a:spcBef>
                <a:spcPts val="0"/>
              </a:spcBef>
            </a:pPr>
            <a:r>
              <a:rPr lang="en-US" sz="1400" dirty="0"/>
              <a:t>Not Included in Accountability: Mobile</a:t>
            </a:r>
          </a:p>
          <a:p>
            <a:pPr lvl="3">
              <a:spcBef>
                <a:spcPts val="0"/>
              </a:spcBef>
            </a:pPr>
            <a:r>
              <a:rPr lang="en-US" sz="1400" dirty="0"/>
              <a:t>Not Included in Accountability: Other</a:t>
            </a:r>
          </a:p>
          <a:p>
            <a:pPr lvl="3">
              <a:spcBef>
                <a:spcPts val="0"/>
              </a:spcBef>
            </a:pPr>
            <a:r>
              <a:rPr lang="en-US" sz="1400" dirty="0"/>
              <a:t>Exclusions</a:t>
            </a:r>
          </a:p>
          <a:p>
            <a:pPr lvl="2">
              <a:spcBef>
                <a:spcPts val="0"/>
              </a:spcBef>
            </a:pPr>
            <a:r>
              <a:rPr lang="en-US" sz="1600" dirty="0"/>
              <a:t>Not Tested</a:t>
            </a:r>
          </a:p>
          <a:p>
            <a:pPr lvl="3">
              <a:spcBef>
                <a:spcPts val="0"/>
              </a:spcBef>
            </a:pPr>
            <a:r>
              <a:rPr lang="en-US" sz="1200" dirty="0"/>
              <a:t>Absent</a:t>
            </a:r>
          </a:p>
          <a:p>
            <a:pPr lvl="3">
              <a:spcBef>
                <a:spcPts val="0"/>
              </a:spcBef>
            </a:pPr>
            <a:r>
              <a:rPr lang="en-US" sz="1200" dirty="0"/>
              <a:t>Other</a:t>
            </a:r>
          </a:p>
          <a:p>
            <a:pPr lvl="1"/>
            <a:r>
              <a:rPr lang="en-US" sz="1800" dirty="0"/>
              <a:t>Reported for All Tests, by Subject Area, and for Accelerated Testers</a:t>
            </a:r>
          </a:p>
          <a:p>
            <a:pPr>
              <a:spcBef>
                <a:spcPts val="1800"/>
              </a:spcBef>
            </a:pPr>
            <a:endParaRPr lang="en-US" sz="2000" b="1" dirty="0"/>
          </a:p>
          <a:p>
            <a:pPr lvl="1"/>
            <a:endParaRPr lang="en-US" sz="1600" dirty="0"/>
          </a:p>
        </p:txBody>
      </p:sp>
      <p:sp>
        <p:nvSpPr>
          <p:cNvPr id="5" name="Slide Number Placeholder 4"/>
          <p:cNvSpPr>
            <a:spLocks noGrp="1"/>
          </p:cNvSpPr>
          <p:nvPr>
            <p:ph type="sldNum" sz="quarter" idx="12"/>
          </p:nvPr>
        </p:nvSpPr>
        <p:spPr/>
        <p:txBody>
          <a:bodyPr/>
          <a:lstStyle/>
          <a:p>
            <a:pPr>
              <a:defRPr/>
            </a:pPr>
            <a:fld id="{C88EA8D6-669F-4CB8-BF46-F65FE868643E}" type="slidenum">
              <a:rPr lang="hu-HU" smtClean="0"/>
              <a:pPr>
                <a:defRPr/>
              </a:pPr>
              <a:t>8</a:t>
            </a:fld>
            <a:endParaRPr lang="hu-HU" dirty="0"/>
          </a:p>
        </p:txBody>
      </p:sp>
      <p:sp>
        <p:nvSpPr>
          <p:cNvPr id="4" name="Title 2">
            <a:extLst>
              <a:ext uri="{FF2B5EF4-FFF2-40B4-BE49-F238E27FC236}">
                <a16:creationId xmlns:a16="http://schemas.microsoft.com/office/drawing/2014/main" id="{1E218555-F3EF-04D7-679E-0B1A372BA77D}"/>
              </a:ext>
            </a:extLst>
          </p:cNvPr>
          <p:cNvSpPr>
            <a:spLocks noGrp="1"/>
          </p:cNvSpPr>
          <p:nvPr>
            <p:ph type="title"/>
          </p:nvPr>
        </p:nvSpPr>
        <p:spPr>
          <a:xfrm>
            <a:off x="551384" y="188914"/>
            <a:ext cx="9576866" cy="1133475"/>
          </a:xfrm>
        </p:spPr>
        <p:txBody>
          <a:bodyPr/>
          <a:lstStyle/>
          <a:p>
            <a:pPr>
              <a:tabLst>
                <a:tab pos="457200" algn="l"/>
              </a:tabLst>
            </a:pPr>
            <a:r>
              <a:rPr lang="en-US" sz="2600" dirty="0">
                <a:solidFill>
                  <a:schemeClr val="accent6">
                    <a:lumMod val="75000"/>
                  </a:schemeClr>
                </a:solidFill>
                <a:latin typeface="Arial" panose="020B0604020202020204" pitchFamily="34" charset="0"/>
                <a:cs typeface="Arial" panose="020B0604020202020204" pitchFamily="34" charset="0"/>
              </a:rPr>
              <a:t>Section 1</a:t>
            </a:r>
            <a:br>
              <a:rPr lang="en-US" sz="2600" dirty="0">
                <a:solidFill>
                  <a:schemeClr val="accent6">
                    <a:lumMod val="75000"/>
                  </a:schemeClr>
                </a:solidFill>
                <a:latin typeface="Arial" panose="020B0604020202020204" pitchFamily="34" charset="0"/>
                <a:cs typeface="Arial" panose="020B0604020202020204" pitchFamily="34" charset="0"/>
              </a:rPr>
            </a:br>
            <a:r>
              <a:rPr lang="en-US" sz="2600" dirty="0">
                <a:solidFill>
                  <a:schemeClr val="accent6">
                    <a:lumMod val="75000"/>
                  </a:schemeClr>
                </a:solidFill>
                <a:latin typeface="Arial" panose="020B0604020202020204" pitchFamily="34" charset="0"/>
                <a:cs typeface="Arial" panose="020B0604020202020204" pitchFamily="34" charset="0"/>
              </a:rPr>
              <a:t>	</a:t>
            </a:r>
            <a:r>
              <a:rPr lang="en-US" sz="2400" dirty="0">
                <a:solidFill>
                  <a:schemeClr val="accent6">
                    <a:lumMod val="75000"/>
                  </a:schemeClr>
                </a:solidFill>
                <a:latin typeface="Arial" panose="020B0604020202020204" pitchFamily="34" charset="0"/>
                <a:cs typeface="Arial" panose="020B0604020202020204" pitchFamily="34" charset="0"/>
              </a:rPr>
              <a:t>2022-23 Texas Academic Performance Report (TAPR)</a:t>
            </a:r>
            <a:endParaRPr lang="en-US" sz="2600" dirty="0">
              <a:solidFill>
                <a:schemeClr val="accent6">
                  <a:lumMod val="75000"/>
                </a:schemeClr>
              </a:solidFill>
              <a:latin typeface="Arial" panose="020B0604020202020204" pitchFamily="34" charset="0"/>
              <a:cs typeface="Arial" panose="020B0604020202020204" pitchFamily="34" charset="0"/>
            </a:endParaRPr>
          </a:p>
        </p:txBody>
      </p:sp>
      <p:sp>
        <p:nvSpPr>
          <p:cNvPr id="3" name="Oval 2">
            <a:extLst>
              <a:ext uri="{FF2B5EF4-FFF2-40B4-BE49-F238E27FC236}">
                <a16:creationId xmlns:a16="http://schemas.microsoft.com/office/drawing/2014/main" id="{82B67DDD-4CFE-4685-BBEA-76BB56BCD97E}"/>
              </a:ext>
            </a:extLst>
          </p:cNvPr>
          <p:cNvSpPr/>
          <p:nvPr/>
        </p:nvSpPr>
        <p:spPr>
          <a:xfrm>
            <a:off x="9012808" y="745974"/>
            <a:ext cx="2844800" cy="576064"/>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lumMod val="50000"/>
                  </a:schemeClr>
                </a:solidFill>
                <a:latin typeface="Arial Narrow" panose="020B0606020202030204" pitchFamily="34" charset="0"/>
                <a:ea typeface="FangSong" panose="020B0503020204020204" pitchFamily="49" charset="-122"/>
              </a:rPr>
              <a:t>District TAPR p.15-17</a:t>
            </a:r>
            <a:endParaRPr lang="en-US" dirty="0"/>
          </a:p>
        </p:txBody>
      </p:sp>
    </p:spTree>
    <p:extLst>
      <p:ext uri="{BB962C8B-B14F-4D97-AF65-F5344CB8AC3E}">
        <p14:creationId xmlns:p14="http://schemas.microsoft.com/office/powerpoint/2010/main" val="390817165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fade">
                                      <p:cBhvr>
                                        <p:cTn id="19" dur="1000"/>
                                        <p:tgtEl>
                                          <p:spTgt spid="2">
                                            <p:txEl>
                                              <p:pRg st="2" end="2"/>
                                            </p:txEl>
                                          </p:spTgt>
                                        </p:tgtEl>
                                      </p:cBhvr>
                                    </p:animEffect>
                                    <p:anim calcmode="lin" valueType="num">
                                      <p:cBhvr>
                                        <p:cTn id="20"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Effect transition="in" filter="fade">
                                      <p:cBhvr>
                                        <p:cTn id="24" dur="1000"/>
                                        <p:tgtEl>
                                          <p:spTgt spid="2">
                                            <p:txEl>
                                              <p:pRg st="3" end="3"/>
                                            </p:txEl>
                                          </p:spTgt>
                                        </p:tgtEl>
                                      </p:cBhvr>
                                    </p:animEffect>
                                    <p:anim calcmode="lin" valueType="num">
                                      <p:cBhvr>
                                        <p:cTn id="2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Effect transition="in" filter="fade">
                                      <p:cBhvr>
                                        <p:cTn id="29" dur="1000"/>
                                        <p:tgtEl>
                                          <p:spTgt spid="2">
                                            <p:txEl>
                                              <p:pRg st="4" end="4"/>
                                            </p:txEl>
                                          </p:spTgt>
                                        </p:tgtEl>
                                      </p:cBhvr>
                                    </p:animEffect>
                                    <p:anim calcmode="lin" valueType="num">
                                      <p:cBhvr>
                                        <p:cTn id="30"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
                                            <p:txEl>
                                              <p:pRg st="5" end="5"/>
                                            </p:txEl>
                                          </p:spTgt>
                                        </p:tgtEl>
                                        <p:attrNameLst>
                                          <p:attrName>style.visibility</p:attrName>
                                        </p:attrNameLst>
                                      </p:cBhvr>
                                      <p:to>
                                        <p:strVal val="visible"/>
                                      </p:to>
                                    </p:set>
                                    <p:animEffect transition="in" filter="fade">
                                      <p:cBhvr>
                                        <p:cTn id="34" dur="1000"/>
                                        <p:tgtEl>
                                          <p:spTgt spid="2">
                                            <p:txEl>
                                              <p:pRg st="5" end="5"/>
                                            </p:txEl>
                                          </p:spTgt>
                                        </p:tgtEl>
                                      </p:cBhvr>
                                    </p:animEffect>
                                    <p:anim calcmode="lin" valueType="num">
                                      <p:cBhvr>
                                        <p:cTn id="35"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2">
                                            <p:txEl>
                                              <p:pRg st="5" end="5"/>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
                                            <p:txEl>
                                              <p:pRg st="6" end="6"/>
                                            </p:txEl>
                                          </p:spTgt>
                                        </p:tgtEl>
                                        <p:attrNameLst>
                                          <p:attrName>style.visibility</p:attrName>
                                        </p:attrNameLst>
                                      </p:cBhvr>
                                      <p:to>
                                        <p:strVal val="visible"/>
                                      </p:to>
                                    </p:set>
                                    <p:animEffect transition="in" filter="fade">
                                      <p:cBhvr>
                                        <p:cTn id="39" dur="1000"/>
                                        <p:tgtEl>
                                          <p:spTgt spid="2">
                                            <p:txEl>
                                              <p:pRg st="6" end="6"/>
                                            </p:txEl>
                                          </p:spTgt>
                                        </p:tgtEl>
                                      </p:cBhvr>
                                    </p:animEffect>
                                    <p:anim calcmode="lin" valueType="num">
                                      <p:cBhvr>
                                        <p:cTn id="40"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2">
                                            <p:txEl>
                                              <p:pRg st="6" end="6"/>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
                                            <p:txEl>
                                              <p:pRg st="7" end="7"/>
                                            </p:txEl>
                                          </p:spTgt>
                                        </p:tgtEl>
                                        <p:attrNameLst>
                                          <p:attrName>style.visibility</p:attrName>
                                        </p:attrNameLst>
                                      </p:cBhvr>
                                      <p:to>
                                        <p:strVal val="visible"/>
                                      </p:to>
                                    </p:set>
                                    <p:animEffect transition="in" filter="fade">
                                      <p:cBhvr>
                                        <p:cTn id="44" dur="1000"/>
                                        <p:tgtEl>
                                          <p:spTgt spid="2">
                                            <p:txEl>
                                              <p:pRg st="7" end="7"/>
                                            </p:txEl>
                                          </p:spTgt>
                                        </p:tgtEl>
                                      </p:cBhvr>
                                    </p:animEffect>
                                    <p:anim calcmode="lin" valueType="num">
                                      <p:cBhvr>
                                        <p:cTn id="45"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46" dur="1000" fill="hold"/>
                                        <p:tgtEl>
                                          <p:spTgt spid="2">
                                            <p:txEl>
                                              <p:pRg st="7" end="7"/>
                                            </p:tx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
                                            <p:txEl>
                                              <p:pRg st="8" end="8"/>
                                            </p:txEl>
                                          </p:spTgt>
                                        </p:tgtEl>
                                        <p:attrNameLst>
                                          <p:attrName>style.visibility</p:attrName>
                                        </p:attrNameLst>
                                      </p:cBhvr>
                                      <p:to>
                                        <p:strVal val="visible"/>
                                      </p:to>
                                    </p:set>
                                    <p:animEffect transition="in" filter="fade">
                                      <p:cBhvr>
                                        <p:cTn id="49" dur="1000"/>
                                        <p:tgtEl>
                                          <p:spTgt spid="2">
                                            <p:txEl>
                                              <p:pRg st="8" end="8"/>
                                            </p:txEl>
                                          </p:spTgt>
                                        </p:tgtEl>
                                      </p:cBhvr>
                                    </p:animEffect>
                                    <p:anim calcmode="lin" valueType="num">
                                      <p:cBhvr>
                                        <p:cTn id="50"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8" end="8"/>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
                                            <p:txEl>
                                              <p:pRg st="9" end="9"/>
                                            </p:txEl>
                                          </p:spTgt>
                                        </p:tgtEl>
                                        <p:attrNameLst>
                                          <p:attrName>style.visibility</p:attrName>
                                        </p:attrNameLst>
                                      </p:cBhvr>
                                      <p:to>
                                        <p:strVal val="visible"/>
                                      </p:to>
                                    </p:set>
                                    <p:animEffect transition="in" filter="fade">
                                      <p:cBhvr>
                                        <p:cTn id="54" dur="1000"/>
                                        <p:tgtEl>
                                          <p:spTgt spid="2">
                                            <p:txEl>
                                              <p:pRg st="9" end="9"/>
                                            </p:txEl>
                                          </p:spTgt>
                                        </p:tgtEl>
                                      </p:cBhvr>
                                    </p:animEffect>
                                    <p:anim calcmode="lin" valueType="num">
                                      <p:cBhvr>
                                        <p:cTn id="55"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56" dur="1000" fill="hold"/>
                                        <p:tgtEl>
                                          <p:spTgt spid="2">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
                                            <p:txEl>
                                              <p:pRg st="10" end="10"/>
                                            </p:txEl>
                                          </p:spTgt>
                                        </p:tgtEl>
                                        <p:attrNameLst>
                                          <p:attrName>style.visibility</p:attrName>
                                        </p:attrNameLst>
                                      </p:cBhvr>
                                      <p:to>
                                        <p:strVal val="visible"/>
                                      </p:to>
                                    </p:set>
                                    <p:animEffect transition="in" filter="fade">
                                      <p:cBhvr>
                                        <p:cTn id="61" dur="1000"/>
                                        <p:tgtEl>
                                          <p:spTgt spid="2">
                                            <p:txEl>
                                              <p:pRg st="10" end="10"/>
                                            </p:txEl>
                                          </p:spTgt>
                                        </p:tgtEl>
                                      </p:cBhvr>
                                    </p:animEffect>
                                    <p:anim calcmode="lin" valueType="num">
                                      <p:cBhvr>
                                        <p:cTn id="62" dur="1000" fill="hold"/>
                                        <p:tgtEl>
                                          <p:spTgt spid="2">
                                            <p:txEl>
                                              <p:pRg st="10" end="10"/>
                                            </p:txEl>
                                          </p:spTgt>
                                        </p:tgtEl>
                                        <p:attrNameLst>
                                          <p:attrName>ppt_x</p:attrName>
                                        </p:attrNameLst>
                                      </p:cBhvr>
                                      <p:tavLst>
                                        <p:tav tm="0">
                                          <p:val>
                                            <p:strVal val="#ppt_x"/>
                                          </p:val>
                                        </p:tav>
                                        <p:tav tm="100000">
                                          <p:val>
                                            <p:strVal val="#ppt_x"/>
                                          </p:val>
                                        </p:tav>
                                      </p:tavLst>
                                    </p:anim>
                                    <p:anim calcmode="lin" valueType="num">
                                      <p:cBhvr>
                                        <p:cTn id="63" dur="1000" fill="hold"/>
                                        <p:tgtEl>
                                          <p:spTgt spid="2">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bldLvl="2"/>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grayscl/>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839416" y="1352932"/>
            <a:ext cx="10801200" cy="4752528"/>
          </a:xfrm>
        </p:spPr>
        <p:txBody>
          <a:bodyPr>
            <a:noAutofit/>
          </a:bodyPr>
          <a:lstStyle/>
          <a:p>
            <a:pPr marL="577850"/>
            <a:r>
              <a:rPr lang="en-US" sz="2000" b="1" dirty="0"/>
              <a:t>Attendance, Graduation, and Dropout Rates – reported for 2021-22 and 2020-21 (the most recent years for which data have been reported to TEA)</a:t>
            </a:r>
          </a:p>
          <a:p>
            <a:pPr marL="1203325" lvl="1">
              <a:spcBef>
                <a:spcPts val="300"/>
              </a:spcBef>
            </a:pPr>
            <a:r>
              <a:rPr lang="en-US" sz="1600" dirty="0"/>
              <a:t>Attendance Rate</a:t>
            </a:r>
          </a:p>
          <a:p>
            <a:pPr marL="1203325" lvl="1">
              <a:spcBef>
                <a:spcPts val="300"/>
              </a:spcBef>
            </a:pPr>
            <a:r>
              <a:rPr lang="en-US" sz="1600" dirty="0"/>
              <a:t>Chronic Absenteeism</a:t>
            </a:r>
          </a:p>
          <a:p>
            <a:pPr marL="1203325" lvl="1">
              <a:spcBef>
                <a:spcPts val="300"/>
              </a:spcBef>
            </a:pPr>
            <a:r>
              <a:rPr lang="en-US" sz="1600" dirty="0"/>
              <a:t>Annual Dropout Rate (Gr. 7-8 and Gr. 9-12)</a:t>
            </a:r>
          </a:p>
          <a:p>
            <a:pPr marL="1203325" lvl="1">
              <a:spcBef>
                <a:spcPts val="300"/>
              </a:spcBef>
            </a:pPr>
            <a:r>
              <a:rPr lang="en-US" sz="1600" dirty="0"/>
              <a:t>4-year Longitudinal Graduation Rate</a:t>
            </a:r>
          </a:p>
          <a:p>
            <a:pPr marL="1203325" lvl="1">
              <a:spcBef>
                <a:spcPts val="300"/>
              </a:spcBef>
            </a:pPr>
            <a:r>
              <a:rPr lang="en-US" sz="1600" dirty="0"/>
              <a:t>5-year Extended Longitudinal Graduation Rate</a:t>
            </a:r>
          </a:p>
          <a:p>
            <a:pPr marL="1203325" lvl="1">
              <a:spcBef>
                <a:spcPts val="300"/>
              </a:spcBef>
            </a:pPr>
            <a:r>
              <a:rPr lang="en-US" sz="1600" dirty="0"/>
              <a:t>6-year Extended Longitudinal Graduation Rate</a:t>
            </a:r>
          </a:p>
          <a:p>
            <a:pPr marL="1203325" lvl="1">
              <a:spcBef>
                <a:spcPts val="300"/>
              </a:spcBef>
            </a:pPr>
            <a:r>
              <a:rPr lang="en-US" sz="1600" dirty="0"/>
              <a:t>4-Year Federal Graduation Rate without Exclusions</a:t>
            </a:r>
          </a:p>
          <a:p>
            <a:pPr marL="1203325" lvl="1">
              <a:spcBef>
                <a:spcPts val="300"/>
              </a:spcBef>
            </a:pPr>
            <a:r>
              <a:rPr lang="en-US" sz="1600" dirty="0"/>
              <a:t>Graduation Plan Rates (Longitudinal and Annual)</a:t>
            </a:r>
          </a:p>
          <a:p>
            <a:pPr marL="1717675" lvl="2">
              <a:spcBef>
                <a:spcPts val="0"/>
              </a:spcBef>
            </a:pPr>
            <a:r>
              <a:rPr lang="en-US" sz="1400" dirty="0"/>
              <a:t>RHSP/DAP Graduates, FHSP-E Graduates, FHSP-DLA Graduates, RHSP/DAP/FHSP-E/FHSP-DLA Graduates</a:t>
            </a:r>
          </a:p>
          <a:p>
            <a:pPr marL="577850">
              <a:spcBef>
                <a:spcPts val="1200"/>
              </a:spcBef>
            </a:pPr>
            <a:r>
              <a:rPr lang="en-US" sz="2000" b="1" dirty="0"/>
              <a:t>Graduation Profile – 2021-22 Graduates</a:t>
            </a:r>
          </a:p>
          <a:p>
            <a:pPr marL="1203325" lvl="1">
              <a:spcBef>
                <a:spcPts val="300"/>
              </a:spcBef>
            </a:pPr>
            <a:r>
              <a:rPr lang="en-US" sz="1600" dirty="0"/>
              <a:t>Total Graduates</a:t>
            </a:r>
          </a:p>
          <a:p>
            <a:pPr marL="1203325" lvl="1">
              <a:spcBef>
                <a:spcPts val="300"/>
              </a:spcBef>
            </a:pPr>
            <a:r>
              <a:rPr lang="en-US" sz="1600" dirty="0"/>
              <a:t>By Ethnicity</a:t>
            </a:r>
          </a:p>
          <a:p>
            <a:pPr marL="1203325" lvl="1">
              <a:spcBef>
                <a:spcPts val="300"/>
              </a:spcBef>
            </a:pPr>
            <a:r>
              <a:rPr lang="en-US" sz="1600" dirty="0"/>
              <a:t>By Graduation Type</a:t>
            </a:r>
          </a:p>
          <a:p>
            <a:pPr marL="1203325" lvl="1">
              <a:spcBef>
                <a:spcPts val="300"/>
              </a:spcBef>
            </a:pPr>
            <a:r>
              <a:rPr lang="en-US" sz="1600" dirty="0"/>
              <a:t>By Program/Student Attribute (</a:t>
            </a:r>
            <a:r>
              <a:rPr lang="en-US" sz="1600" dirty="0" err="1"/>
              <a:t>SpEd</a:t>
            </a:r>
            <a:r>
              <a:rPr lang="en-US" sz="1600" dirty="0"/>
              <a:t>, </a:t>
            </a:r>
            <a:r>
              <a:rPr lang="en-US" sz="1600" dirty="0" err="1"/>
              <a:t>EcoDis</a:t>
            </a:r>
            <a:r>
              <a:rPr lang="en-US" sz="1600" dirty="0"/>
              <a:t>, EB/EL, At-Risk, CTE Completers)</a:t>
            </a:r>
          </a:p>
          <a:p>
            <a:pPr marL="114300" indent="0">
              <a:spcBef>
                <a:spcPts val="1200"/>
              </a:spcBef>
              <a:buNone/>
            </a:pPr>
            <a:endParaRPr lang="en-US" sz="2000" b="1" dirty="0"/>
          </a:p>
        </p:txBody>
      </p:sp>
      <p:sp>
        <p:nvSpPr>
          <p:cNvPr id="5" name="Slide Number Placeholder 4"/>
          <p:cNvSpPr>
            <a:spLocks noGrp="1"/>
          </p:cNvSpPr>
          <p:nvPr>
            <p:ph type="sldNum" sz="quarter" idx="12"/>
          </p:nvPr>
        </p:nvSpPr>
        <p:spPr/>
        <p:txBody>
          <a:bodyPr/>
          <a:lstStyle/>
          <a:p>
            <a:pPr>
              <a:defRPr/>
            </a:pPr>
            <a:fld id="{C88EA8D6-669F-4CB8-BF46-F65FE868643E}" type="slidenum">
              <a:rPr lang="hu-HU" smtClean="0"/>
              <a:pPr>
                <a:defRPr/>
              </a:pPr>
              <a:t>9</a:t>
            </a:fld>
            <a:endParaRPr lang="hu-HU" dirty="0"/>
          </a:p>
        </p:txBody>
      </p:sp>
      <p:sp>
        <p:nvSpPr>
          <p:cNvPr id="10" name="Title 2">
            <a:extLst>
              <a:ext uri="{FF2B5EF4-FFF2-40B4-BE49-F238E27FC236}">
                <a16:creationId xmlns:a16="http://schemas.microsoft.com/office/drawing/2014/main" id="{10568E07-6906-42F9-BF93-BD3407EB2324}"/>
              </a:ext>
            </a:extLst>
          </p:cNvPr>
          <p:cNvSpPr>
            <a:spLocks noGrp="1"/>
          </p:cNvSpPr>
          <p:nvPr>
            <p:ph type="title"/>
          </p:nvPr>
        </p:nvSpPr>
        <p:spPr>
          <a:xfrm>
            <a:off x="623392" y="188914"/>
            <a:ext cx="9504858" cy="1133475"/>
          </a:xfrm>
        </p:spPr>
        <p:txBody>
          <a:bodyPr/>
          <a:lstStyle/>
          <a:p>
            <a:pPr>
              <a:tabLst>
                <a:tab pos="457200" algn="l"/>
              </a:tabLst>
            </a:pPr>
            <a:r>
              <a:rPr lang="en-US" sz="2600" dirty="0">
                <a:solidFill>
                  <a:schemeClr val="accent6">
                    <a:lumMod val="75000"/>
                  </a:schemeClr>
                </a:solidFill>
                <a:latin typeface="Arial" panose="020B0604020202020204" pitchFamily="34" charset="0"/>
                <a:cs typeface="Arial" panose="020B0604020202020204" pitchFamily="34" charset="0"/>
              </a:rPr>
              <a:t>Section 1</a:t>
            </a:r>
            <a:br>
              <a:rPr lang="en-US" sz="2600" dirty="0">
                <a:solidFill>
                  <a:schemeClr val="accent6">
                    <a:lumMod val="75000"/>
                  </a:schemeClr>
                </a:solidFill>
                <a:latin typeface="Arial" panose="020B0604020202020204" pitchFamily="34" charset="0"/>
                <a:cs typeface="Arial" panose="020B0604020202020204" pitchFamily="34" charset="0"/>
              </a:rPr>
            </a:br>
            <a:r>
              <a:rPr lang="en-US" sz="2600" dirty="0">
                <a:solidFill>
                  <a:schemeClr val="accent6">
                    <a:lumMod val="75000"/>
                  </a:schemeClr>
                </a:solidFill>
                <a:latin typeface="Arial" panose="020B0604020202020204" pitchFamily="34" charset="0"/>
                <a:cs typeface="Arial" panose="020B0604020202020204" pitchFamily="34" charset="0"/>
              </a:rPr>
              <a:t>	</a:t>
            </a:r>
            <a:r>
              <a:rPr lang="en-US" sz="2400" dirty="0">
                <a:solidFill>
                  <a:schemeClr val="accent6">
                    <a:lumMod val="75000"/>
                  </a:schemeClr>
                </a:solidFill>
                <a:latin typeface="Arial" panose="020B0604020202020204" pitchFamily="34" charset="0"/>
                <a:cs typeface="Arial" panose="020B0604020202020204" pitchFamily="34" charset="0"/>
              </a:rPr>
              <a:t>2022-23 Texas Academic Performance Report (TAPR)</a:t>
            </a:r>
            <a:endParaRPr lang="en-US" sz="2600" dirty="0">
              <a:solidFill>
                <a:schemeClr val="accent6">
                  <a:lumMod val="75000"/>
                </a:schemeClr>
              </a:solidFill>
              <a:latin typeface="Arial" panose="020B0604020202020204" pitchFamily="34" charset="0"/>
              <a:cs typeface="Arial" panose="020B0604020202020204" pitchFamily="34" charset="0"/>
            </a:endParaRPr>
          </a:p>
        </p:txBody>
      </p:sp>
      <p:sp>
        <p:nvSpPr>
          <p:cNvPr id="3" name="Oval 2">
            <a:extLst>
              <a:ext uri="{FF2B5EF4-FFF2-40B4-BE49-F238E27FC236}">
                <a16:creationId xmlns:a16="http://schemas.microsoft.com/office/drawing/2014/main" id="{7AF8731C-60B4-D426-D8CC-ABC98225F59F}"/>
              </a:ext>
            </a:extLst>
          </p:cNvPr>
          <p:cNvSpPr/>
          <p:nvPr/>
        </p:nvSpPr>
        <p:spPr>
          <a:xfrm>
            <a:off x="9048328" y="1700808"/>
            <a:ext cx="2808312" cy="576064"/>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lumMod val="50000"/>
                  </a:schemeClr>
                </a:solidFill>
                <a:latin typeface="Arial Narrow" panose="020B0606020202030204" pitchFamily="34" charset="0"/>
                <a:ea typeface="FangSong" panose="020B0503020204020204" pitchFamily="49" charset="-122"/>
              </a:rPr>
              <a:t>District TAPR p.18-20</a:t>
            </a:r>
            <a:endParaRPr lang="en-US" dirty="0"/>
          </a:p>
        </p:txBody>
      </p:sp>
      <p:sp>
        <p:nvSpPr>
          <p:cNvPr id="4" name="Oval 3">
            <a:extLst>
              <a:ext uri="{FF2B5EF4-FFF2-40B4-BE49-F238E27FC236}">
                <a16:creationId xmlns:a16="http://schemas.microsoft.com/office/drawing/2014/main" id="{9D340669-EA6C-705F-96B4-C34CA49B562D}"/>
              </a:ext>
            </a:extLst>
          </p:cNvPr>
          <p:cNvSpPr/>
          <p:nvPr/>
        </p:nvSpPr>
        <p:spPr>
          <a:xfrm>
            <a:off x="9048328" y="4653136"/>
            <a:ext cx="2808312" cy="576064"/>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lumMod val="50000"/>
                  </a:schemeClr>
                </a:solidFill>
                <a:latin typeface="Arial Narrow" panose="020B0606020202030204" pitchFamily="34" charset="0"/>
                <a:ea typeface="FangSong" panose="020B0503020204020204" pitchFamily="49" charset="-122"/>
              </a:rPr>
              <a:t>District TAPR p.21</a:t>
            </a:r>
            <a:endParaRPr lang="en-US" dirty="0"/>
          </a:p>
        </p:txBody>
      </p:sp>
    </p:spTree>
    <p:extLst>
      <p:ext uri="{BB962C8B-B14F-4D97-AF65-F5344CB8AC3E}">
        <p14:creationId xmlns:p14="http://schemas.microsoft.com/office/powerpoint/2010/main" val="120866742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000"/>
                                        <p:tgtEl>
                                          <p:spTgt spid="2">
                                            <p:txEl>
                                              <p:pRg st="3" end="3"/>
                                            </p:txEl>
                                          </p:spTgt>
                                        </p:tgtEl>
                                      </p:cBhvr>
                                    </p:animEffect>
                                    <p:anim calcmode="lin" valueType="num">
                                      <p:cBhvr>
                                        <p:cTn id="2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1000"/>
                                        <p:tgtEl>
                                          <p:spTgt spid="2">
                                            <p:txEl>
                                              <p:pRg st="4" end="4"/>
                                            </p:txEl>
                                          </p:spTgt>
                                        </p:tgtEl>
                                      </p:cBhvr>
                                    </p:animEffect>
                                    <p:anim calcmode="lin" valueType="num">
                                      <p:cBhvr>
                                        <p:cTn id="28"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1000"/>
                                        <p:tgtEl>
                                          <p:spTgt spid="2">
                                            <p:txEl>
                                              <p:pRg st="5" end="5"/>
                                            </p:txEl>
                                          </p:spTgt>
                                        </p:tgtEl>
                                      </p:cBhvr>
                                    </p:animEffect>
                                    <p:anim calcmode="lin" valueType="num">
                                      <p:cBhvr>
                                        <p:cTn id="3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2">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fade">
                                      <p:cBhvr>
                                        <p:cTn id="37" dur="1000"/>
                                        <p:tgtEl>
                                          <p:spTgt spid="2">
                                            <p:txEl>
                                              <p:pRg st="6" end="6"/>
                                            </p:txEl>
                                          </p:spTgt>
                                        </p:tgtEl>
                                      </p:cBhvr>
                                    </p:animEffect>
                                    <p:anim calcmode="lin" valueType="num">
                                      <p:cBhvr>
                                        <p:cTn id="38"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2">
                                            <p:txEl>
                                              <p:pRg st="7" end="7"/>
                                            </p:txEl>
                                          </p:spTgt>
                                        </p:tgtEl>
                                        <p:attrNameLst>
                                          <p:attrName>style.visibility</p:attrName>
                                        </p:attrNameLst>
                                      </p:cBhvr>
                                      <p:to>
                                        <p:strVal val="visible"/>
                                      </p:to>
                                    </p:set>
                                    <p:animEffect transition="in" filter="fade">
                                      <p:cBhvr>
                                        <p:cTn id="44" dur="1000"/>
                                        <p:tgtEl>
                                          <p:spTgt spid="2">
                                            <p:txEl>
                                              <p:pRg st="7" end="7"/>
                                            </p:txEl>
                                          </p:spTgt>
                                        </p:tgtEl>
                                      </p:cBhvr>
                                    </p:animEffect>
                                    <p:anim calcmode="lin" valueType="num">
                                      <p:cBhvr>
                                        <p:cTn id="45"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46" dur="1000" fill="hold"/>
                                        <p:tgtEl>
                                          <p:spTgt spid="2">
                                            <p:txEl>
                                              <p:pRg st="7" end="7"/>
                                            </p:tx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
                                            <p:txEl>
                                              <p:pRg st="8" end="8"/>
                                            </p:txEl>
                                          </p:spTgt>
                                        </p:tgtEl>
                                        <p:attrNameLst>
                                          <p:attrName>style.visibility</p:attrName>
                                        </p:attrNameLst>
                                      </p:cBhvr>
                                      <p:to>
                                        <p:strVal val="visible"/>
                                      </p:to>
                                    </p:set>
                                    <p:animEffect transition="in" filter="fade">
                                      <p:cBhvr>
                                        <p:cTn id="49" dur="1000"/>
                                        <p:tgtEl>
                                          <p:spTgt spid="2">
                                            <p:txEl>
                                              <p:pRg st="8" end="8"/>
                                            </p:txEl>
                                          </p:spTgt>
                                        </p:tgtEl>
                                      </p:cBhvr>
                                    </p:animEffect>
                                    <p:anim calcmode="lin" valueType="num">
                                      <p:cBhvr>
                                        <p:cTn id="50"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8" end="8"/>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
                                            <p:txEl>
                                              <p:pRg st="9" end="9"/>
                                            </p:txEl>
                                          </p:spTgt>
                                        </p:tgtEl>
                                        <p:attrNameLst>
                                          <p:attrName>style.visibility</p:attrName>
                                        </p:attrNameLst>
                                      </p:cBhvr>
                                      <p:to>
                                        <p:strVal val="visible"/>
                                      </p:to>
                                    </p:set>
                                    <p:animEffect transition="in" filter="fade">
                                      <p:cBhvr>
                                        <p:cTn id="54" dur="1000"/>
                                        <p:tgtEl>
                                          <p:spTgt spid="2">
                                            <p:txEl>
                                              <p:pRg st="9" end="9"/>
                                            </p:txEl>
                                          </p:spTgt>
                                        </p:tgtEl>
                                      </p:cBhvr>
                                    </p:animEffect>
                                    <p:anim calcmode="lin" valueType="num">
                                      <p:cBhvr>
                                        <p:cTn id="55"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56" dur="1000" fill="hold"/>
                                        <p:tgtEl>
                                          <p:spTgt spid="2">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
                                            <p:txEl>
                                              <p:pRg st="10" end="10"/>
                                            </p:txEl>
                                          </p:spTgt>
                                        </p:tgtEl>
                                        <p:attrNameLst>
                                          <p:attrName>style.visibility</p:attrName>
                                        </p:attrNameLst>
                                      </p:cBhvr>
                                      <p:to>
                                        <p:strVal val="visible"/>
                                      </p:to>
                                    </p:set>
                                    <p:animEffect transition="in" filter="fade">
                                      <p:cBhvr>
                                        <p:cTn id="61" dur="1000"/>
                                        <p:tgtEl>
                                          <p:spTgt spid="2">
                                            <p:txEl>
                                              <p:pRg st="10" end="10"/>
                                            </p:txEl>
                                          </p:spTgt>
                                        </p:tgtEl>
                                      </p:cBhvr>
                                    </p:animEffect>
                                    <p:anim calcmode="lin" valueType="num">
                                      <p:cBhvr>
                                        <p:cTn id="62" dur="1000" fill="hold"/>
                                        <p:tgtEl>
                                          <p:spTgt spid="2">
                                            <p:txEl>
                                              <p:pRg st="10" end="10"/>
                                            </p:txEl>
                                          </p:spTgt>
                                        </p:tgtEl>
                                        <p:attrNameLst>
                                          <p:attrName>ppt_x</p:attrName>
                                        </p:attrNameLst>
                                      </p:cBhvr>
                                      <p:tavLst>
                                        <p:tav tm="0">
                                          <p:val>
                                            <p:strVal val="#ppt_x"/>
                                          </p:val>
                                        </p:tav>
                                        <p:tav tm="100000">
                                          <p:val>
                                            <p:strVal val="#ppt_x"/>
                                          </p:val>
                                        </p:tav>
                                      </p:tavLst>
                                    </p:anim>
                                    <p:anim calcmode="lin" valueType="num">
                                      <p:cBhvr>
                                        <p:cTn id="63" dur="1000" fill="hold"/>
                                        <p:tgtEl>
                                          <p:spTgt spid="2">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
                                            <p:txEl>
                                              <p:pRg st="11" end="11"/>
                                            </p:txEl>
                                          </p:spTgt>
                                        </p:tgtEl>
                                        <p:attrNameLst>
                                          <p:attrName>style.visibility</p:attrName>
                                        </p:attrNameLst>
                                      </p:cBhvr>
                                      <p:to>
                                        <p:strVal val="visible"/>
                                      </p:to>
                                    </p:set>
                                    <p:animEffect transition="in" filter="fade">
                                      <p:cBhvr>
                                        <p:cTn id="68" dur="1000"/>
                                        <p:tgtEl>
                                          <p:spTgt spid="2">
                                            <p:txEl>
                                              <p:pRg st="11" end="11"/>
                                            </p:txEl>
                                          </p:spTgt>
                                        </p:tgtEl>
                                      </p:cBhvr>
                                    </p:animEffect>
                                    <p:anim calcmode="lin" valueType="num">
                                      <p:cBhvr>
                                        <p:cTn id="69" dur="1000" fill="hold"/>
                                        <p:tgtEl>
                                          <p:spTgt spid="2">
                                            <p:txEl>
                                              <p:pRg st="11" end="11"/>
                                            </p:txEl>
                                          </p:spTgt>
                                        </p:tgtEl>
                                        <p:attrNameLst>
                                          <p:attrName>ppt_x</p:attrName>
                                        </p:attrNameLst>
                                      </p:cBhvr>
                                      <p:tavLst>
                                        <p:tav tm="0">
                                          <p:val>
                                            <p:strVal val="#ppt_x"/>
                                          </p:val>
                                        </p:tav>
                                        <p:tav tm="100000">
                                          <p:val>
                                            <p:strVal val="#ppt_x"/>
                                          </p:val>
                                        </p:tav>
                                      </p:tavLst>
                                    </p:anim>
                                    <p:anim calcmode="lin" valueType="num">
                                      <p:cBhvr>
                                        <p:cTn id="70" dur="1000" fill="hold"/>
                                        <p:tgtEl>
                                          <p:spTgt spid="2">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2">
                                            <p:txEl>
                                              <p:pRg st="12" end="12"/>
                                            </p:txEl>
                                          </p:spTgt>
                                        </p:tgtEl>
                                        <p:attrNameLst>
                                          <p:attrName>style.visibility</p:attrName>
                                        </p:attrNameLst>
                                      </p:cBhvr>
                                      <p:to>
                                        <p:strVal val="visible"/>
                                      </p:to>
                                    </p:set>
                                    <p:animEffect transition="in" filter="fade">
                                      <p:cBhvr>
                                        <p:cTn id="75" dur="1000"/>
                                        <p:tgtEl>
                                          <p:spTgt spid="2">
                                            <p:txEl>
                                              <p:pRg st="12" end="12"/>
                                            </p:txEl>
                                          </p:spTgt>
                                        </p:tgtEl>
                                      </p:cBhvr>
                                    </p:animEffect>
                                    <p:anim calcmode="lin" valueType="num">
                                      <p:cBhvr>
                                        <p:cTn id="76" dur="1000" fill="hold"/>
                                        <p:tgtEl>
                                          <p:spTgt spid="2">
                                            <p:txEl>
                                              <p:pRg st="12" end="12"/>
                                            </p:txEl>
                                          </p:spTgt>
                                        </p:tgtEl>
                                        <p:attrNameLst>
                                          <p:attrName>ppt_x</p:attrName>
                                        </p:attrNameLst>
                                      </p:cBhvr>
                                      <p:tavLst>
                                        <p:tav tm="0">
                                          <p:val>
                                            <p:strVal val="#ppt_x"/>
                                          </p:val>
                                        </p:tav>
                                        <p:tav tm="100000">
                                          <p:val>
                                            <p:strVal val="#ppt_x"/>
                                          </p:val>
                                        </p:tav>
                                      </p:tavLst>
                                    </p:anim>
                                    <p:anim calcmode="lin" valueType="num">
                                      <p:cBhvr>
                                        <p:cTn id="77" dur="1000" fill="hold"/>
                                        <p:tgtEl>
                                          <p:spTgt spid="2">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2">
                                            <p:txEl>
                                              <p:pRg st="13" end="13"/>
                                            </p:txEl>
                                          </p:spTgt>
                                        </p:tgtEl>
                                        <p:attrNameLst>
                                          <p:attrName>style.visibility</p:attrName>
                                        </p:attrNameLst>
                                      </p:cBhvr>
                                      <p:to>
                                        <p:strVal val="visible"/>
                                      </p:to>
                                    </p:set>
                                    <p:animEffect transition="in" filter="fade">
                                      <p:cBhvr>
                                        <p:cTn id="82" dur="1000"/>
                                        <p:tgtEl>
                                          <p:spTgt spid="2">
                                            <p:txEl>
                                              <p:pRg st="13" end="13"/>
                                            </p:txEl>
                                          </p:spTgt>
                                        </p:tgtEl>
                                      </p:cBhvr>
                                    </p:animEffect>
                                    <p:anim calcmode="lin" valueType="num">
                                      <p:cBhvr>
                                        <p:cTn id="83" dur="1000" fill="hold"/>
                                        <p:tgtEl>
                                          <p:spTgt spid="2">
                                            <p:txEl>
                                              <p:pRg st="13" end="13"/>
                                            </p:txEl>
                                          </p:spTgt>
                                        </p:tgtEl>
                                        <p:attrNameLst>
                                          <p:attrName>ppt_x</p:attrName>
                                        </p:attrNameLst>
                                      </p:cBhvr>
                                      <p:tavLst>
                                        <p:tav tm="0">
                                          <p:val>
                                            <p:strVal val="#ppt_x"/>
                                          </p:val>
                                        </p:tav>
                                        <p:tav tm="100000">
                                          <p:val>
                                            <p:strVal val="#ppt_x"/>
                                          </p:val>
                                        </p:tav>
                                      </p:tavLst>
                                    </p:anim>
                                    <p:anim calcmode="lin" valueType="num">
                                      <p:cBhvr>
                                        <p:cTn id="84" dur="1000" fill="hold"/>
                                        <p:tgtEl>
                                          <p:spTgt spid="2">
                                            <p:txEl>
                                              <p:pRg st="13" end="13"/>
                                            </p:txEl>
                                          </p:spTgt>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2">
                                            <p:txEl>
                                              <p:pRg st="14" end="14"/>
                                            </p:txEl>
                                          </p:spTgt>
                                        </p:tgtEl>
                                        <p:attrNameLst>
                                          <p:attrName>style.visibility</p:attrName>
                                        </p:attrNameLst>
                                      </p:cBhvr>
                                      <p:to>
                                        <p:strVal val="visible"/>
                                      </p:to>
                                    </p:set>
                                    <p:animEffect transition="in" filter="fade">
                                      <p:cBhvr>
                                        <p:cTn id="89" dur="1000"/>
                                        <p:tgtEl>
                                          <p:spTgt spid="2">
                                            <p:txEl>
                                              <p:pRg st="14" end="14"/>
                                            </p:txEl>
                                          </p:spTgt>
                                        </p:tgtEl>
                                      </p:cBhvr>
                                    </p:animEffect>
                                    <p:anim calcmode="lin" valueType="num">
                                      <p:cBhvr>
                                        <p:cTn id="90" dur="1000" fill="hold"/>
                                        <p:tgtEl>
                                          <p:spTgt spid="2">
                                            <p:txEl>
                                              <p:pRg st="14" end="14"/>
                                            </p:txEl>
                                          </p:spTgt>
                                        </p:tgtEl>
                                        <p:attrNameLst>
                                          <p:attrName>ppt_x</p:attrName>
                                        </p:attrNameLst>
                                      </p:cBhvr>
                                      <p:tavLst>
                                        <p:tav tm="0">
                                          <p:val>
                                            <p:strVal val="#ppt_x"/>
                                          </p:val>
                                        </p:tav>
                                        <p:tav tm="100000">
                                          <p:val>
                                            <p:strVal val="#ppt_x"/>
                                          </p:val>
                                        </p:tav>
                                      </p:tavLst>
                                    </p:anim>
                                    <p:anim calcmode="lin" valueType="num">
                                      <p:cBhvr>
                                        <p:cTn id="91" dur="1000" fill="hold"/>
                                        <p:tgtEl>
                                          <p:spTgt spid="2">
                                            <p:txEl>
                                              <p:pRg st="14" end="1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bldLvl="2"/>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ffice-téma">
  <a:themeElements>
    <a:clrScheme name="Egyéni 2. sém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108000" tIns="0" rIns="91440" bIns="0" rtlCol="0">
        <a:normAutofit/>
      </a:bodyPr>
      <a:lstStyle>
        <a:defPPr marL="0" marR="0" indent="0" algn="l" defTabSz="914400" rtl="0" eaLnBrk="1" fontAlgn="auto" latinLnBrk="0" hangingPunct="1">
          <a:lnSpc>
            <a:spcPct val="100000"/>
          </a:lnSpc>
          <a:spcBef>
            <a:spcPct val="20000"/>
          </a:spcBef>
          <a:spcAft>
            <a:spcPts val="0"/>
          </a:spcAft>
          <a:buClrTx/>
          <a:buSzTx/>
          <a:buFont typeface="Arial" pitchFamily="34" charset="0"/>
          <a:buNone/>
          <a:tabLst/>
          <a:defRPr kumimoji="0" sz="2000" b="0" i="0" u="none" strike="noStrike" kern="900" cap="none" spc="0" normalizeH="0" baseline="0" noProof="0" dirty="0" smtClean="0">
            <a:ln>
              <a:noFill/>
            </a:ln>
            <a:solidFill>
              <a:srgbClr val="051941"/>
            </a:solidFill>
            <a:effectLst>
              <a:outerShdw dist="12700" dir="6540000" algn="t" rotWithShape="0">
                <a:schemeClr val="bg1">
                  <a:alpha val="39000"/>
                </a:schemeClr>
              </a:outerShdw>
            </a:effectLst>
            <a:uLnTx/>
            <a:uFillTx/>
            <a:latin typeface="Bebas Neue" pitchFamily="34" charset="0"/>
            <a:ea typeface="+mn-ea"/>
            <a:cs typeface="+mn-cs"/>
          </a:defRPr>
        </a:defPPr>
      </a:lstStyle>
    </a:txDef>
  </a:objectDefaults>
  <a:extraClrScheme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12912</TotalTime>
  <Words>1912</Words>
  <Application>Microsoft Office PowerPoint</Application>
  <PresentationFormat>Widescreen</PresentationFormat>
  <Paragraphs>238</Paragraphs>
  <Slides>19</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19</vt:i4>
      </vt:variant>
    </vt:vector>
  </HeadingPairs>
  <TitlesOfParts>
    <vt:vector size="29" baseType="lpstr">
      <vt:lpstr>Arial</vt:lpstr>
      <vt:lpstr>Arial Narrow</vt:lpstr>
      <vt:lpstr>Bebas Neue</vt:lpstr>
      <vt:lpstr>Calibri</vt:lpstr>
      <vt:lpstr>Calibri Light</vt:lpstr>
      <vt:lpstr>Century Gothic</vt:lpstr>
      <vt:lpstr>Courier New</vt:lpstr>
      <vt:lpstr>Open Sans</vt:lpstr>
      <vt:lpstr>Wingdings</vt:lpstr>
      <vt:lpstr>Office-téma</vt:lpstr>
      <vt:lpstr>2022-23 District Annual Report Public Hearing</vt:lpstr>
      <vt:lpstr>8 Sections to the District Annual Report</vt:lpstr>
      <vt:lpstr>Section 1  2022-23 Texas Academic Performance Report (TAPR)</vt:lpstr>
      <vt:lpstr>Section 1  2022-23 Texas Academic Performance Report (TAPR)</vt:lpstr>
      <vt:lpstr>Section 1  2022-23 Texas Academic Performance Report (TAPR)</vt:lpstr>
      <vt:lpstr>Section 1  2022-23 Texas Academic Performance Report (TAPR)</vt:lpstr>
      <vt:lpstr>Section 1  2022-23 Texas Academic Performance Report (TAPR)</vt:lpstr>
      <vt:lpstr>Section 1  2022-23 Texas Academic Performance Report (TAPR)</vt:lpstr>
      <vt:lpstr>Section 1  2022-23 Texas Academic Performance Report (TAPR)</vt:lpstr>
      <vt:lpstr>Section 1  2022-23 Texas Academic Performance Report (TAPR)</vt:lpstr>
      <vt:lpstr>Section 1  2022-23 Texas Academic Performance Report (TAPR)</vt:lpstr>
      <vt:lpstr>Section 2  PEIMS Financial Standard Reports (2021-22 Financial Actual Reports)</vt:lpstr>
      <vt:lpstr>Section 3  2022-23 District Accreditation Status</vt:lpstr>
      <vt:lpstr>Section 4  Campus Performance Objectives</vt:lpstr>
      <vt:lpstr>Section 5  Report on Violent or Criminal Incidents</vt:lpstr>
      <vt:lpstr>Section 6  Student Performance in Postsecondary Institutions</vt:lpstr>
      <vt:lpstr>Section 7  Progress of the District and Each Campus Toward Meeting Board-adopted HB 3 Goals</vt:lpstr>
      <vt:lpstr>Section 8  TAPR Glossary</vt:lpstr>
      <vt:lpstr>Resources and Availability of Annual Report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ltatum</dc:creator>
  <cp:lastModifiedBy>Jo Ann Gutierrez</cp:lastModifiedBy>
  <cp:revision>362</cp:revision>
  <dcterms:created xsi:type="dcterms:W3CDTF">2013-03-11T13:18:39Z</dcterms:created>
  <dcterms:modified xsi:type="dcterms:W3CDTF">2024-02-27T14:23:12Z</dcterms:modified>
</cp:coreProperties>
</file>